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rawings/drawing3.xml" ContentType="application/vnd.openxmlformats-officedocument.drawingml.chartshape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charts/chart8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7" r:id="rId1"/>
  </p:sldMasterIdLst>
  <p:notesMasterIdLst>
    <p:notesMasterId r:id="rId18"/>
  </p:notesMasterIdLst>
  <p:sldIdLst>
    <p:sldId id="452" r:id="rId2"/>
    <p:sldId id="455" r:id="rId3"/>
    <p:sldId id="456" r:id="rId4"/>
    <p:sldId id="445" r:id="rId5"/>
    <p:sldId id="376" r:id="rId6"/>
    <p:sldId id="446" r:id="rId7"/>
    <p:sldId id="436" r:id="rId8"/>
    <p:sldId id="451" r:id="rId9"/>
    <p:sldId id="440" r:id="rId10"/>
    <p:sldId id="396" r:id="rId11"/>
    <p:sldId id="447" r:id="rId12"/>
    <p:sldId id="450" r:id="rId13"/>
    <p:sldId id="458" r:id="rId14"/>
    <p:sldId id="453" r:id="rId15"/>
    <p:sldId id="457" r:id="rId16"/>
    <p:sldId id="454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99"/>
    <a:srgbClr val="C4D2F8"/>
    <a:srgbClr val="FC80FC"/>
    <a:srgbClr val="FFFF99"/>
    <a:srgbClr val="030F11"/>
    <a:srgbClr val="FF9900"/>
    <a:srgbClr val="CB05CB"/>
    <a:srgbClr val="000066"/>
    <a:srgbClr val="73F1AF"/>
    <a:srgbClr val="FEC4B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446" autoAdjust="0"/>
    <p:restoredTop sz="98649" autoAdjust="0"/>
  </p:normalViewPr>
  <p:slideViewPr>
    <p:cSldViewPr>
      <p:cViewPr>
        <p:scale>
          <a:sx n="87" d="100"/>
          <a:sy n="87" d="100"/>
        </p:scale>
        <p:origin x="-462" y="-4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13"/>
      <c:hPercent val="57"/>
      <c:rotY val="21"/>
      <c:depthPercent val="8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ln w="25400">
          <a:noFill/>
        </a:ln>
      </c:spPr>
    </c:sideWall>
    <c:plotArea>
      <c:layout>
        <c:manualLayout>
          <c:layoutTarget val="inner"/>
          <c:xMode val="edge"/>
          <c:yMode val="edge"/>
          <c:x val="7.97895844415209E-2"/>
          <c:y val="0.12636675242450085"/>
          <c:w val="0.92574144236157474"/>
          <c:h val="0.74623199327809453"/>
        </c:manualLayout>
      </c:layout>
      <c:bar3DChart>
        <c:barDir val="col"/>
        <c:grouping val="clustered"/>
        <c:ser>
          <c:idx val="0"/>
          <c:order val="0"/>
          <c:spPr>
            <a:solidFill>
              <a:srgbClr val="CC99FF"/>
            </a:solidFill>
            <a:ln w="19284">
              <a:solidFill>
                <a:schemeClr val="tx1"/>
              </a:solidFill>
              <a:prstDash val="solid"/>
            </a:ln>
          </c:spPr>
          <c:dPt>
            <c:idx val="0"/>
            <c:spPr>
              <a:solidFill>
                <a:srgbClr val="00FF00"/>
              </a:solidFill>
              <a:ln w="19284">
                <a:solidFill>
                  <a:schemeClr val="tx1"/>
                </a:solidFill>
                <a:prstDash val="solid"/>
              </a:ln>
            </c:spPr>
          </c:dPt>
          <c:dPt>
            <c:idx val="1"/>
            <c:spPr>
              <a:solidFill>
                <a:srgbClr val="00B050"/>
              </a:solidFill>
              <a:ln w="19284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rgbClr val="0070C0"/>
              </a:solidFill>
              <a:ln w="19284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rgbClr val="000099"/>
              </a:solidFill>
              <a:ln w="19284">
                <a:solidFill>
                  <a:schemeClr val="tx1"/>
                </a:solidFill>
                <a:prstDash val="solid"/>
              </a:ln>
            </c:spPr>
          </c:dPt>
          <c:dPt>
            <c:idx val="4"/>
            <c:spPr>
              <a:solidFill>
                <a:srgbClr val="FC80FC"/>
              </a:solidFill>
              <a:ln w="19284">
                <a:solidFill>
                  <a:schemeClr val="tx1"/>
                </a:solidFill>
                <a:prstDash val="solid"/>
              </a:ln>
            </c:spPr>
          </c:dPt>
          <c:dPt>
            <c:idx val="5"/>
            <c:spPr>
              <a:solidFill>
                <a:srgbClr val="CC00FF"/>
              </a:solidFill>
              <a:ln w="19284">
                <a:solidFill>
                  <a:schemeClr val="tx1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6.2221786724152406E-2"/>
                  <c:y val="0.14593575140618756"/>
                </c:manualLayout>
              </c:layout>
              <c:spPr>
                <a:solidFill>
                  <a:srgbClr val="C4D2F8"/>
                </a:solidFill>
              </c:spPr>
              <c:txPr>
                <a:bodyPr/>
                <a:lstStyle/>
                <a:p>
                  <a:pPr>
                    <a:defRPr>
                      <a:solidFill>
                        <a:schemeClr val="bg1">
                          <a:lumMod val="10000"/>
                        </a:schemeClr>
                      </a:solidFill>
                    </a:defRPr>
                  </a:pPr>
                  <a:endParaRPr lang="ru-RU"/>
                </a:p>
              </c:txPr>
              <c:showVal val="1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layout>
                <c:manualLayout>
                  <c:x val="-3.8518248924475307E-2"/>
                  <c:y val="0.1140953871700876"/>
                </c:manualLayout>
              </c:layout>
              <c:spPr>
                <a:solidFill>
                  <a:srgbClr val="C4D2F8"/>
                </a:solidFill>
              </c:spPr>
              <c:txPr>
                <a:bodyPr/>
                <a:lstStyle/>
                <a:p>
                  <a:pPr>
                    <a:defRPr>
                      <a:solidFill>
                        <a:schemeClr val="bg1">
                          <a:lumMod val="10000"/>
                        </a:schemeClr>
                      </a:solidFill>
                    </a:defRPr>
                  </a:pPr>
                  <a:endParaRPr lang="ru-RU"/>
                </a:p>
              </c:txPr>
              <c:showVal val="1"/>
            </c:dLbl>
            <c:dLbl>
              <c:idx val="4"/>
              <c:layout>
                <c:manualLayout>
                  <c:x val="7.8517968961430443E-2"/>
                  <c:y val="9.5521719491236154E-2"/>
                </c:manualLayout>
              </c:layout>
              <c:spPr>
                <a:solidFill>
                  <a:srgbClr val="C4D2F8"/>
                </a:solidFill>
              </c:spPr>
              <c:txPr>
                <a:bodyPr/>
                <a:lstStyle/>
                <a:p>
                  <a:pPr>
                    <a:defRPr>
                      <a:solidFill>
                        <a:schemeClr val="bg1">
                          <a:lumMod val="10000"/>
                        </a:schemeClr>
                      </a:solidFill>
                    </a:defRPr>
                  </a:pPr>
                  <a:endParaRPr lang="ru-RU"/>
                </a:p>
              </c:txPr>
              <c:showVal val="1"/>
            </c:dLbl>
            <c:dLbl>
              <c:idx val="5"/>
              <c:delete val="1"/>
            </c:dLbl>
            <c:txPr>
              <a:bodyPr/>
              <a:lstStyle/>
              <a:p>
                <a:pPr>
                  <a:defRPr>
                    <a:solidFill>
                      <a:schemeClr val="bg1">
                        <a:lumMod val="10000"/>
                      </a:schemeClr>
                    </a:solidFill>
                  </a:defRPr>
                </a:pPr>
                <a:endParaRPr lang="ru-RU"/>
              </a:p>
            </c:txPr>
            <c:showVal val="1"/>
          </c:dLbls>
          <c:cat>
            <c:numRef>
              <c:f>Sheet1!$A$1:$F$1</c:f>
              <c:numCache>
                <c:formatCode>General</c:formatCode>
                <c:ptCount val="6"/>
                <c:pt idx="0">
                  <c:v>2021</c:v>
                </c:pt>
                <c:pt idx="2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Sheet1!$A$2:$F$2</c:f>
              <c:numCache>
                <c:formatCode>0.0</c:formatCode>
                <c:ptCount val="6"/>
                <c:pt idx="0">
                  <c:v>6993.6</c:v>
                </c:pt>
                <c:pt idx="1">
                  <c:v>6993.6</c:v>
                </c:pt>
                <c:pt idx="2">
                  <c:v>5512</c:v>
                </c:pt>
                <c:pt idx="3">
                  <c:v>5512</c:v>
                </c:pt>
                <c:pt idx="4">
                  <c:v>5761.7</c:v>
                </c:pt>
                <c:pt idx="5">
                  <c:v>5761.7</c:v>
                </c:pt>
              </c:numCache>
            </c:numRef>
          </c:val>
        </c:ser>
        <c:dLbls>
          <c:showVal val="1"/>
        </c:dLbls>
        <c:gapWidth val="60"/>
        <c:gapDepth val="0"/>
        <c:shape val="cylinder"/>
        <c:axId val="125245312"/>
        <c:axId val="125291520"/>
        <c:axId val="0"/>
      </c:bar3DChart>
      <c:catAx>
        <c:axId val="125245312"/>
        <c:scaling>
          <c:orientation val="minMax"/>
        </c:scaling>
        <c:delete val="1"/>
        <c:axPos val="b"/>
        <c:numFmt formatCode="General" sourceLinked="1"/>
        <c:tickLblPos val="low"/>
        <c:crossAx val="125291520"/>
        <c:crosses val="autoZero"/>
        <c:auto val="1"/>
        <c:lblAlgn val="ctr"/>
        <c:lblOffset val="100"/>
        <c:tickLblSkip val="1"/>
        <c:tickMarkSkip val="1"/>
      </c:catAx>
      <c:valAx>
        <c:axId val="125291520"/>
        <c:scaling>
          <c:orientation val="minMax"/>
          <c:max val="7000"/>
          <c:min val="0"/>
        </c:scaling>
        <c:axPos val="l"/>
        <c:majorGridlines>
          <c:spPr>
            <a:ln w="19284">
              <a:solidFill>
                <a:srgbClr val="FFFFFF"/>
              </a:solidFill>
              <a:prstDash val="solid"/>
            </a:ln>
          </c:spPr>
        </c:majorGridlines>
        <c:numFmt formatCode="0.0" sourceLinked="1"/>
        <c:tickLblPos val="nextTo"/>
        <c:spPr>
          <a:ln w="482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329" b="1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25245312"/>
        <c:crosses val="autoZero"/>
        <c:crossBetween val="between"/>
        <c:majorUnit val="1000"/>
        <c:minorUnit val="1000"/>
      </c:valAx>
      <c:spPr>
        <a:noFill/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2581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floor>
      <c:spPr>
        <a:solidFill>
          <a:srgbClr val="70A8B0"/>
        </a:solidFill>
      </c:spPr>
    </c:floor>
    <c:plotArea>
      <c:layout>
        <c:manualLayout>
          <c:layoutTarget val="inner"/>
          <c:xMode val="edge"/>
          <c:yMode val="edge"/>
          <c:x val="9.7699280645474854E-2"/>
          <c:y val="6.4665468487188682E-2"/>
          <c:w val="0.81731357119482351"/>
          <c:h val="0.58483969584254158"/>
        </c:manualLayout>
      </c:layout>
      <c:bar3D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spPr>
            <a:solidFill>
              <a:srgbClr val="FFFF00"/>
            </a:solidFill>
          </c:spPr>
          <c:dLbls>
            <c:dLbl>
              <c:idx val="0"/>
              <c:layout>
                <c:manualLayout>
                  <c:x val="2.0071544104565325E-2"/>
                  <c:y val="-2.8933095519994984E-3"/>
                </c:manualLayout>
              </c:layout>
              <c:showVal val="1"/>
            </c:dLbl>
            <c:dLbl>
              <c:idx val="1"/>
              <c:layout>
                <c:manualLayout>
                  <c:x val="8.6020903305280526E-3"/>
                  <c:y val="0"/>
                </c:manualLayout>
              </c:layout>
              <c:showVal val="1"/>
            </c:dLbl>
            <c:dLbl>
              <c:idx val="2"/>
              <c:layout>
                <c:manualLayout>
                  <c:x val="1.433681721754664E-2"/>
                  <c:y val="1.1573238207997981E-2"/>
                </c:manualLayout>
              </c:layout>
              <c:showVal val="1"/>
            </c:dLbl>
            <c:dLbl>
              <c:idx val="4"/>
              <c:layout>
                <c:manualLayout>
                  <c:x val="1.146945377403733E-2"/>
                  <c:y val="-2.8933095519994984E-2"/>
                </c:manualLayout>
              </c:layout>
              <c:showVal val="1"/>
            </c:dLbl>
            <c:spPr>
              <a:noFill/>
            </c:spPr>
            <c:txPr>
              <a:bodyPr/>
              <a:lstStyle/>
              <a:p>
                <a:pPr>
                  <a:defRPr sz="2000" b="1">
                    <a:solidFill>
                      <a:schemeClr val="bg1">
                        <a:lumMod val="10000"/>
                      </a:schemeClr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План 2020</c:v>
                </c:pt>
                <c:pt idx="1">
                  <c:v>Ожидаемое исполнение за 2020</c:v>
                </c:pt>
                <c:pt idx="2">
                  <c:v>План 2021</c:v>
                </c:pt>
                <c:pt idx="3">
                  <c:v>План 2022</c:v>
                </c:pt>
                <c:pt idx="4">
                  <c:v>План 2023</c:v>
                </c:pt>
              </c:strCache>
            </c:strRef>
          </c:cat>
          <c:val>
            <c:numRef>
              <c:f>Лист1!$B$2:$B$6</c:f>
              <c:numCache>
                <c:formatCode>0.0</c:formatCode>
                <c:ptCount val="5"/>
                <c:pt idx="0">
                  <c:v>3999</c:v>
                </c:pt>
                <c:pt idx="1">
                  <c:v>4323.6000000000004</c:v>
                </c:pt>
                <c:pt idx="2">
                  <c:v>4084.7</c:v>
                </c:pt>
                <c:pt idx="3">
                  <c:v>4240.8</c:v>
                </c:pt>
                <c:pt idx="4">
                  <c:v>4472.6000000000004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rgbClr val="00B0F0"/>
            </a:solidFill>
          </c:spPr>
          <c:dLbls>
            <c:dLbl>
              <c:idx val="0"/>
              <c:layout>
                <c:manualLayout>
                  <c:x val="5.7347268870186693E-3"/>
                  <c:y val="-2.8935373716492655E-3"/>
                </c:manualLayout>
              </c:layout>
              <c:showVal val="1"/>
            </c:dLbl>
            <c:dLbl>
              <c:idx val="3"/>
              <c:layout>
                <c:manualLayout>
                  <c:x val="5.7347268870186693E-3"/>
                  <c:y val="2.8933095519995018E-3"/>
                </c:manualLayout>
              </c:layout>
              <c:showVal val="1"/>
            </c:dLbl>
            <c:dLbl>
              <c:idx val="4"/>
              <c:layout>
                <c:manualLayout>
                  <c:x val="4.3010451652639933E-3"/>
                  <c:y val="5.7866191039990045E-3"/>
                </c:manualLayout>
              </c:layout>
              <c:showVal val="1"/>
            </c:dLbl>
            <c:spPr>
              <a:solidFill>
                <a:schemeClr val="bg2">
                  <a:lumMod val="90000"/>
                </a:schemeClr>
              </a:solidFill>
              <a:ln>
                <a:noFill/>
              </a:ln>
            </c:spPr>
            <c:txPr>
              <a:bodyPr/>
              <a:lstStyle/>
              <a:p>
                <a:pPr>
                  <a:defRPr sz="2000" b="1">
                    <a:solidFill>
                      <a:srgbClr val="04171A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План 2020</c:v>
                </c:pt>
                <c:pt idx="1">
                  <c:v>Ожидаемое исполнение за 2020</c:v>
                </c:pt>
                <c:pt idx="2">
                  <c:v>План 2021</c:v>
                </c:pt>
                <c:pt idx="3">
                  <c:v>План 2022</c:v>
                </c:pt>
                <c:pt idx="4">
                  <c:v>План 2023</c:v>
                </c:pt>
              </c:strCache>
            </c:strRef>
          </c:cat>
          <c:val>
            <c:numRef>
              <c:f>Лист1!$C$2:$C$6</c:f>
              <c:numCache>
                <c:formatCode>0.0</c:formatCode>
                <c:ptCount val="5"/>
                <c:pt idx="0">
                  <c:v>2301.4</c:v>
                </c:pt>
                <c:pt idx="1">
                  <c:v>3252.1</c:v>
                </c:pt>
                <c:pt idx="2">
                  <c:v>2908.9</c:v>
                </c:pt>
                <c:pt idx="3">
                  <c:v>1271.2</c:v>
                </c:pt>
                <c:pt idx="4">
                  <c:v>1289.0999999999999</c:v>
                </c:pt>
              </c:numCache>
            </c:numRef>
          </c:val>
        </c:ser>
        <c:dLbls>
          <c:showVal val="1"/>
        </c:dLbls>
        <c:shape val="box"/>
        <c:axId val="147834752"/>
        <c:axId val="147836288"/>
        <c:axId val="0"/>
      </c:bar3DChart>
      <c:catAx>
        <c:axId val="147834752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 b="0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47836288"/>
        <c:crossesAt val="0"/>
        <c:auto val="1"/>
        <c:lblAlgn val="ctr"/>
        <c:lblOffset val="100"/>
      </c:catAx>
      <c:valAx>
        <c:axId val="147836288"/>
        <c:scaling>
          <c:orientation val="minMax"/>
          <c:max val="1"/>
          <c:min val="0"/>
        </c:scaling>
        <c:axPos val="l"/>
        <c:majorGridlines/>
        <c:numFmt formatCode="0%" sourceLinked="0"/>
        <c:tickLblPos val="nextTo"/>
        <c:txPr>
          <a:bodyPr/>
          <a:lstStyle/>
          <a:p>
            <a:pPr>
              <a:defRPr sz="1800" b="0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47834752"/>
        <c:crosses val="autoZero"/>
        <c:crossBetween val="between"/>
        <c:majorUnit val="0.2"/>
        <c:minorUnit val="0.2"/>
      </c:valAx>
    </c:plotArea>
    <c:legend>
      <c:legendPos val="r"/>
      <c:legendEntry>
        <c:idx val="1"/>
        <c:txPr>
          <a:bodyPr/>
          <a:lstStyle/>
          <a:p>
            <a:pPr>
              <a:defRPr sz="1400" b="0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0"/>
        <c:txPr>
          <a:bodyPr/>
          <a:lstStyle/>
          <a:p>
            <a:pPr>
              <a:defRPr sz="1400" b="0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83997075289287904"/>
          <c:y val="0.19306211707788493"/>
          <c:w val="0.16002930082137856"/>
          <c:h val="0.32743789237663257"/>
        </c:manualLayout>
      </c:layout>
      <c:txPr>
        <a:bodyPr/>
        <a:lstStyle/>
        <a:p>
          <a:pPr>
            <a:defRPr sz="1600" b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23044742775599775"/>
          <c:w val="0.68472222222222223"/>
          <c:h val="0.623533889285843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0"/>
          <c:dPt>
            <c:idx val="0"/>
            <c:spPr>
              <a:solidFill>
                <a:srgbClr val="00B050"/>
              </a:solidFill>
            </c:spPr>
          </c:dPt>
          <c:dPt>
            <c:idx val="1"/>
            <c:explosion val="19"/>
            <c:spPr>
              <a:solidFill>
                <a:srgbClr val="FF0000"/>
              </a:solidFill>
            </c:spPr>
          </c:dPt>
          <c:dPt>
            <c:idx val="2"/>
            <c:explosion val="15"/>
            <c:spPr>
              <a:solidFill>
                <a:srgbClr val="FFFF00"/>
              </a:solidFill>
            </c:spPr>
          </c:dPt>
          <c:dPt>
            <c:idx val="3"/>
            <c:explosion val="18"/>
            <c:spPr>
              <a:solidFill>
                <a:srgbClr val="7030A0"/>
              </a:solidFill>
            </c:spPr>
          </c:dPt>
          <c:dPt>
            <c:idx val="4"/>
            <c:explosion val="18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5"/>
            <c:explosion val="16"/>
            <c:spPr>
              <a:solidFill>
                <a:srgbClr val="C00000"/>
              </a:solidFill>
            </c:spPr>
          </c:dPt>
          <c:dLbls>
            <c:dLbl>
              <c:idx val="0"/>
              <c:layout>
                <c:manualLayout>
                  <c:x val="-7.9492125984251982E-2"/>
                  <c:y val="9.5076318703367177E-2"/>
                </c:manualLayout>
              </c:layout>
              <c:showPercent val="1"/>
            </c:dLbl>
            <c:dLbl>
              <c:idx val="1"/>
              <c:layout>
                <c:manualLayout>
                  <c:x val="-3.7363845144356964E-2"/>
                  <c:y val="-0.25890520121123151"/>
                </c:manualLayout>
              </c:layout>
              <c:showPercent val="1"/>
            </c:dLbl>
            <c:dLbl>
              <c:idx val="2"/>
              <c:layout>
                <c:manualLayout>
                  <c:x val="0.10696828521434819"/>
                  <c:y val="7.9375792978898407E-2"/>
                </c:manualLayout>
              </c:layout>
              <c:showPercent val="1"/>
            </c:dLbl>
            <c:dLbl>
              <c:idx val="3"/>
              <c:layout>
                <c:manualLayout>
                  <c:x val="-3.0431649168853901E-2"/>
                  <c:y val="3.9485125166406386E-3"/>
                </c:manualLayout>
              </c:layout>
              <c:showPercent val="1"/>
            </c:dLbl>
            <c:dLbl>
              <c:idx val="4"/>
              <c:layout>
                <c:manualLayout>
                  <c:x val="4.1901465441819767E-2"/>
                  <c:y val="-4.9130507640390994E-2"/>
                </c:manualLayout>
              </c:layout>
              <c:showPercent val="1"/>
            </c:dLbl>
            <c:dLbl>
              <c:idx val="5"/>
              <c:layout>
                <c:manualLayout>
                  <c:x val="9.7870625546806714E-2"/>
                  <c:y val="-8.9075342479648864E-3"/>
                </c:manualLayout>
              </c:layout>
              <c:showPercent val="1"/>
            </c:dLbl>
            <c:dLbl>
              <c:idx val="6"/>
              <c:layout>
                <c:manualLayout>
                  <c:x val="6.9397090988626578E-2"/>
                  <c:y val="-2.4766706470302064E-2"/>
                </c:manualLayout>
              </c:layout>
              <c:showPercent val="1"/>
            </c:dLbl>
            <c:dLbl>
              <c:idx val="7"/>
              <c:layout>
                <c:manualLayout>
                  <c:x val="7.5329615048119011E-2"/>
                  <c:y val="5.0632983296674278E-3"/>
                </c:manualLayout>
              </c:layout>
              <c:showPercent val="1"/>
            </c:dLbl>
            <c:numFmt formatCode="0.00%" sourceLinked="0"/>
            <c:txPr>
              <a:bodyPr/>
              <a:lstStyle/>
              <a:p>
                <a:pPr>
                  <a:defRPr sz="2800" b="1">
                    <a:solidFill>
                      <a:schemeClr val="bg1">
                        <a:lumMod val="10000"/>
                      </a:schemeClr>
                    </a:solidFill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Лист1!$A$2:$A$7</c:f>
              <c:strCache>
                <c:ptCount val="6"/>
                <c:pt idx="0">
                  <c:v>НДФЛ</c:v>
                </c:pt>
                <c:pt idx="1">
                  <c:v>Земельный налог</c:v>
                </c:pt>
                <c:pt idx="2">
                  <c:v>Налог на имущество физических лиц</c:v>
                </c:pt>
                <c:pt idx="3">
                  <c:v>Госпошлина</c:v>
                </c:pt>
                <c:pt idx="4">
                  <c:v>Аренда имущества, составляющая казну поселения</c:v>
                </c:pt>
                <c:pt idx="5">
                  <c:v>Инициативные платежи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615.29999999999995</c:v>
                </c:pt>
                <c:pt idx="1">
                  <c:v>2773.6</c:v>
                </c:pt>
                <c:pt idx="2">
                  <c:v>513</c:v>
                </c:pt>
                <c:pt idx="3">
                  <c:v>1</c:v>
                </c:pt>
                <c:pt idx="4">
                  <c:v>116.8</c:v>
                </c:pt>
                <c:pt idx="5">
                  <c:v>65</c:v>
                </c:pt>
              </c:numCache>
            </c:numRef>
          </c:val>
        </c:ser>
        <c:dLbls>
          <c:showVal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5563615485564308"/>
          <c:y val="0.24570792246527734"/>
          <c:w val="0.32472364391951053"/>
          <c:h val="0.4477158353143858"/>
        </c:manualLayout>
      </c:layout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zero"/>
  </c:chart>
  <c:spPr>
    <a:noFill/>
  </c:spPr>
  <c:txPr>
    <a:bodyPr/>
    <a:lstStyle/>
    <a:p>
      <a:pPr>
        <a:defRPr sz="1400">
          <a:solidFill>
            <a:srgbClr val="04171A"/>
          </a:solidFill>
          <a:latin typeface="Times New Roman" pitchFamily="18" charset="0"/>
          <a:cs typeface="Times New Roman" pitchFamily="18" charset="0"/>
        </a:defRPr>
      </a:pPr>
      <a:endParaRPr lang="ru-RU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7.4084767181880104E-2"/>
          <c:y val="0.11457938683252535"/>
          <c:w val="0.59274411879070676"/>
          <c:h val="0.8113475600629356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73F1AF"/>
              </a:solidFill>
            </c:spPr>
          </c:dPt>
          <c:dPt>
            <c:idx val="1"/>
            <c:spPr>
              <a:solidFill>
                <a:srgbClr val="FFFF00"/>
              </a:solidFill>
            </c:spPr>
          </c:dPt>
          <c:dPt>
            <c:idx val="3"/>
            <c:spPr>
              <a:solidFill>
                <a:srgbClr val="CB05CB"/>
              </a:solidFill>
            </c:spPr>
          </c:dPt>
          <c:dLbls>
            <c:dLbl>
              <c:idx val="0"/>
              <c:delete val="1"/>
            </c:dLbl>
            <c:dLbl>
              <c:idx val="1"/>
              <c:layout>
                <c:manualLayout>
                  <c:x val="-0.19924200447166324"/>
                  <c:y val="-0.19639606260413786"/>
                </c:manualLayout>
              </c:layout>
              <c:showPercent val="1"/>
            </c:dLbl>
            <c:dLbl>
              <c:idx val="2"/>
              <c:layout>
                <c:manualLayout>
                  <c:x val="8.3410493827160495E-2"/>
                  <c:y val="-0.16194629352059456"/>
                </c:manualLayout>
              </c:layout>
              <c:showPercent val="1"/>
            </c:dLbl>
            <c:dLbl>
              <c:idx val="3"/>
              <c:layout>
                <c:manualLayout>
                  <c:x val="0.12459129240789356"/>
                  <c:y val="9.6500315910880152E-2"/>
                </c:manualLayout>
              </c:layout>
              <c:showPercent val="1"/>
            </c:dLbl>
            <c:dLbl>
              <c:idx val="4"/>
              <c:delete val="1"/>
            </c:dLbl>
            <c:numFmt formatCode="0.0%" sourceLinked="0"/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Лист1!$A$2:$A$6</c:f>
              <c:strCache>
                <c:ptCount val="5"/>
                <c:pt idx="0">
                  <c:v>Дотация на выравнивание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Межбюджетные трансферты</c:v>
                </c:pt>
                <c:pt idx="4">
                  <c:v>Пожертвования</c:v>
                </c:pt>
              </c:strCache>
            </c:strRef>
          </c:cat>
          <c:val>
            <c:numRef>
              <c:f>Лист1!$B$2:$B$6</c:f>
              <c:numCache>
                <c:formatCode>0.0</c:formatCode>
                <c:ptCount val="5"/>
                <c:pt idx="1">
                  <c:v>1672.5</c:v>
                </c:pt>
                <c:pt idx="2">
                  <c:v>110.8</c:v>
                </c:pt>
                <c:pt idx="3" formatCode="General">
                  <c:v>1125.5999999999999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egendEntry>
        <c:idx val="0"/>
        <c:delete val="1"/>
      </c:legendEntry>
      <c:legendEntry>
        <c:idx val="4"/>
        <c:delete val="1"/>
      </c:legendEntry>
      <c:layout>
        <c:manualLayout>
          <c:xMode val="edge"/>
          <c:yMode val="edge"/>
          <c:x val="0.70244143093224454"/>
          <c:y val="0.25556157980430388"/>
          <c:w val="0.29531556819286559"/>
          <c:h val="0.36826027362282743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zero"/>
  </c:chart>
  <c:txPr>
    <a:bodyPr/>
    <a:lstStyle/>
    <a:p>
      <a:pPr>
        <a:defRPr sz="1600">
          <a:solidFill>
            <a:schemeClr val="bg1">
              <a:lumMod val="10000"/>
            </a:schemeClr>
          </a:solidFill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25"/>
      <c:hPercent val="50"/>
      <c:rotY val="230"/>
      <c:perspective val="0"/>
    </c:view3D>
    <c:plotArea>
      <c:layout/>
      <c:pie3DChart>
        <c:varyColors val="1"/>
        <c:ser>
          <c:idx val="0"/>
          <c:order val="0"/>
          <c:spPr>
            <a:solidFill>
              <a:schemeClr val="accent1"/>
            </a:solidFill>
            <a:ln w="27180">
              <a:noFill/>
            </a:ln>
          </c:spPr>
          <c:dPt>
            <c:idx val="0"/>
            <c:spPr>
              <a:solidFill>
                <a:srgbClr val="C00000"/>
              </a:solidFill>
              <a:ln w="27180">
                <a:noFill/>
              </a:ln>
            </c:spPr>
          </c:dPt>
          <c:dPt>
            <c:idx val="1"/>
            <c:spPr>
              <a:solidFill>
                <a:srgbClr val="FF9900"/>
              </a:solidFill>
              <a:ln w="27180">
                <a:noFill/>
              </a:ln>
            </c:spPr>
          </c:dPt>
          <c:dPt>
            <c:idx val="2"/>
            <c:spPr>
              <a:solidFill>
                <a:srgbClr val="92D050"/>
              </a:solidFill>
              <a:ln w="27180">
                <a:noFill/>
              </a:ln>
            </c:spPr>
          </c:dPt>
          <c:dPt>
            <c:idx val="3"/>
            <c:spPr>
              <a:solidFill>
                <a:srgbClr val="CB05CB"/>
              </a:solidFill>
              <a:ln w="27180">
                <a:noFill/>
              </a:ln>
            </c:spPr>
          </c:dPt>
          <c:dPt>
            <c:idx val="4"/>
            <c:spPr>
              <a:solidFill>
                <a:srgbClr val="00B0F0"/>
              </a:solidFill>
              <a:ln w="27180">
                <a:noFill/>
              </a:ln>
            </c:spPr>
          </c:dPt>
          <c:dLbls>
            <c:dLbl>
              <c:idx val="1"/>
              <c:layout>
                <c:manualLayout>
                  <c:x val="3.0342519685039378E-2"/>
                  <c:y val="-8.3093442244985341E-2"/>
                </c:manualLayout>
              </c:layout>
              <c:showPercent val="1"/>
            </c:dLbl>
            <c:dLbl>
              <c:idx val="2"/>
              <c:layout>
                <c:manualLayout>
                  <c:x val="-0.11962937445319338"/>
                  <c:y val="0.11677542735746517"/>
                </c:manualLayout>
              </c:layout>
              <c:showPercent val="1"/>
            </c:dLbl>
            <c:dLbl>
              <c:idx val="3"/>
              <c:layout>
                <c:manualLayout>
                  <c:x val="-8.326870078740152E-2"/>
                  <c:y val="-0.20747175652975858"/>
                </c:manualLayout>
              </c:layout>
              <c:showPercent val="1"/>
            </c:dLbl>
            <c:dLbl>
              <c:idx val="4"/>
              <c:layout>
                <c:manualLayout>
                  <c:x val="1.2738188976377952E-2"/>
                  <c:y val="6.5869454234050273E-2"/>
                </c:manualLayout>
              </c:layout>
              <c:showPercent val="1"/>
            </c:dLbl>
            <c:dLbl>
              <c:idx val="5"/>
              <c:delete val="1"/>
            </c:dLbl>
            <c:numFmt formatCode="0.0%" sourceLinked="0"/>
            <c:spPr>
              <a:solidFill>
                <a:srgbClr val="C4D2F8"/>
              </a:solidFill>
            </c:spPr>
            <c:txPr>
              <a:bodyPr/>
              <a:lstStyle/>
              <a:p>
                <a:pPr>
                  <a:defRPr sz="3200" b="0">
                    <a:solidFill>
                      <a:schemeClr val="bg1">
                        <a:lumMod val="10000"/>
                      </a:schemeClr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Sheet1!$A$1:$F$1</c:f>
              <c:strCache>
                <c:ptCount val="6"/>
                <c:pt idx="0">
                  <c:v>ЖКХ </c:v>
                </c:pt>
                <c:pt idx="1">
                  <c:v>Национальная оборона</c:v>
                </c:pt>
                <c:pt idx="2">
                  <c:v>Национальная экономика</c:v>
                </c:pt>
                <c:pt idx="3">
                  <c:v>Общегосударственные вопросы</c:v>
                </c:pt>
                <c:pt idx="4">
                  <c:v>Социальная политика </c:v>
                </c:pt>
                <c:pt idx="5">
                  <c:v>Национальная безопасность</c:v>
                </c:pt>
              </c:strCache>
            </c:strRef>
          </c:cat>
          <c:val>
            <c:numRef>
              <c:f>Sheet1!$A$2:$F$2</c:f>
              <c:numCache>
                <c:formatCode>0.0</c:formatCode>
                <c:ptCount val="6"/>
                <c:pt idx="0">
                  <c:v>1302.0999999999999</c:v>
                </c:pt>
                <c:pt idx="1">
                  <c:v>110.8</c:v>
                </c:pt>
                <c:pt idx="2">
                  <c:v>3071.5</c:v>
                </c:pt>
                <c:pt idx="3">
                  <c:v>2439.1</c:v>
                </c:pt>
                <c:pt idx="4">
                  <c:v>70.2</c:v>
                </c:pt>
              </c:numCache>
            </c:numRef>
          </c:val>
        </c:ser>
        <c:dLbls>
          <c:showPercent val="1"/>
        </c:dLbls>
      </c:pie3DChart>
      <c:spPr>
        <a:noFill/>
        <a:ln w="25396">
          <a:noFill/>
        </a:ln>
      </c:spPr>
    </c:plotArea>
    <c:legend>
      <c:legendPos val="r"/>
      <c:legendEntry>
        <c:idx val="5"/>
        <c:delete val="1"/>
      </c:legendEntry>
      <c:layout>
        <c:manualLayout>
          <c:xMode val="edge"/>
          <c:yMode val="edge"/>
          <c:x val="0.6797645450568679"/>
          <c:y val="0.32385708639373001"/>
          <c:w val="0.29106878827646737"/>
          <c:h val="0.31568459536906218"/>
        </c:manualLayout>
      </c:layout>
      <c:txPr>
        <a:bodyPr/>
        <a:lstStyle/>
        <a:p>
          <a:pPr rtl="0">
            <a:defRPr sz="1400">
              <a:solidFill>
                <a:srgbClr val="04171A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 sz="1070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5.8804923690094303E-2"/>
          <c:y val="0"/>
          <c:w val="0.6180235977447267"/>
          <c:h val="0.9097200848309245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EC4BE"/>
            </a:solidFill>
          </c:spPr>
          <c:dPt>
            <c:idx val="0"/>
            <c:spPr>
              <a:solidFill>
                <a:srgbClr val="000099"/>
              </a:solidFill>
            </c:spPr>
          </c:dPt>
          <c:dPt>
            <c:idx val="1"/>
            <c:explosion val="10"/>
            <c:spPr>
              <a:solidFill>
                <a:srgbClr val="FFFF00"/>
              </a:solidFill>
            </c:spPr>
          </c:dPt>
          <c:dPt>
            <c:idx val="2"/>
            <c:spPr>
              <a:solidFill>
                <a:srgbClr val="FC80FC"/>
              </a:solidFill>
            </c:spPr>
          </c:dPt>
          <c:dLbls>
            <c:dLbl>
              <c:idx val="0"/>
              <c:layout>
                <c:manualLayout>
                  <c:x val="-0.17166198843200167"/>
                  <c:y val="6.8656868751049399E-2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2800" b="1" cap="none" spc="0">
                      <a:ln w="1905"/>
                      <a:solidFill>
                        <a:sysClr val="windowText" lastClr="000000"/>
                      </a:solidFill>
                      <a:effectLst>
                        <a:glow rad="228600">
                          <a:schemeClr val="accent3">
                            <a:satMod val="175000"/>
                            <a:alpha val="40000"/>
                          </a:schemeClr>
                        </a:glow>
                        <a:innerShdw blurRad="69850" dist="43180" dir="5400000">
                          <a:srgbClr val="000000">
                            <a:alpha val="65000"/>
                          </a:srgbClr>
                        </a:innerShdw>
                      </a:effectLst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Percent val="1"/>
            </c:dLbl>
            <c:dLbl>
              <c:idx val="1"/>
              <c:layout>
                <c:manualLayout>
                  <c:x val="0.14787817147856519"/>
                  <c:y val="-0.26450089157219936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2800" b="1" cap="none" spc="0">
                      <a:ln w="1905"/>
                      <a:solidFill>
                        <a:sysClr val="windowText" lastClr="000000"/>
                      </a:solidFill>
                      <a:effectLst>
                        <a:glow rad="228600">
                          <a:schemeClr val="accent3">
                            <a:satMod val="175000"/>
                            <a:alpha val="40000"/>
                          </a:schemeClr>
                        </a:glow>
                        <a:innerShdw blurRad="69850" dist="43180" dir="5400000">
                          <a:srgbClr val="000000">
                            <a:alpha val="65000"/>
                          </a:srgbClr>
                        </a:innerShdw>
                      </a:effectLst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Percent val="1"/>
            </c:dLbl>
            <c:dLbl>
              <c:idx val="2"/>
              <c:numFmt formatCode="0.0%" sourceLinked="0"/>
              <c:spPr/>
              <c:txPr>
                <a:bodyPr/>
                <a:lstStyle/>
                <a:p>
                  <a:pPr>
                    <a:defRPr sz="2800" b="1" cap="none" spc="0">
                      <a:ln w="1905"/>
                      <a:solidFill>
                        <a:sysClr val="windowText" lastClr="000000"/>
                      </a:solidFill>
                      <a:effectLst>
                        <a:glow rad="228600">
                          <a:schemeClr val="accent3">
                            <a:satMod val="175000"/>
                            <a:alpha val="40000"/>
                          </a:schemeClr>
                        </a:glow>
                        <a:innerShdw blurRad="69850" dist="43180" dir="5400000">
                          <a:srgbClr val="000000">
                            <a:alpha val="65000"/>
                          </a:srgbClr>
                        </a:innerShdw>
                      </a:effectLst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numFmt formatCode="0.0%" sourceLinked="0"/>
            <c:txPr>
              <a:bodyPr/>
              <a:lstStyle/>
              <a:p>
                <a:pPr>
                  <a:defRPr b="1" cap="none" spc="0">
                    <a:ln w="1905"/>
                    <a:solidFill>
                      <a:sysClr val="windowText" lastClr="000000"/>
                    </a:solidFill>
                    <a:effectLst>
                      <a:glow rad="228600">
                        <a:schemeClr val="accent3">
                          <a:satMod val="175000"/>
                          <a:alpha val="40000"/>
                        </a:schemeClr>
                      </a:glow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Percent val="1"/>
          </c:dLbls>
          <c:cat>
            <c:strRef>
              <c:f>Лист1!$A$2:$A$4</c:f>
              <c:strCache>
                <c:ptCount val="3"/>
                <c:pt idx="0">
                  <c:v>Акцизы</c:v>
                </c:pt>
                <c:pt idx="1">
                  <c:v>Средства РМЭ</c:v>
                </c:pt>
                <c:pt idx="2">
                  <c:v>Средства местного бюджета, в т.ч. "переданные полномочия" - 350,0 тыс.руб.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675.6</c:v>
                </c:pt>
                <c:pt idx="1">
                  <c:v>1188.5</c:v>
                </c:pt>
                <c:pt idx="2">
                  <c:v>428.3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>
        <c:manualLayout>
          <c:xMode val="edge"/>
          <c:yMode val="edge"/>
          <c:x val="0.5455099518810147"/>
          <c:y val="0.70810220080616249"/>
          <c:w val="0.45449004811898513"/>
          <c:h val="0.28976290125590165"/>
        </c:manualLayout>
      </c:layout>
      <c:spPr>
        <a:solidFill>
          <a:schemeClr val="bg2"/>
        </a:solidFill>
      </c:spPr>
      <c:txPr>
        <a:bodyPr/>
        <a:lstStyle/>
        <a:p>
          <a:pPr>
            <a:defRPr sz="1400">
              <a:solidFill>
                <a:srgbClr val="04171A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9.5073162729658794E-2"/>
          <c:y val="8.7896619549993241E-2"/>
          <c:w val="0.44796128608923885"/>
          <c:h val="0.81912740699383113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Другие вопросы в области национальной экономики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prst="convex"/>
            </a:sp3d>
          </c:spPr>
          <c:explosion val="2"/>
          <c:dPt>
            <c:idx val="0"/>
            <c:spPr>
              <a:solidFill>
                <a:srgbClr val="73F1AF"/>
              </a:solidFill>
              <a:scene3d>
                <a:camera prst="orthographicFront"/>
                <a:lightRig rig="threePt" dir="t"/>
              </a:scene3d>
              <a:sp3d>
                <a:bevelT prst="convex"/>
              </a:sp3d>
            </c:spPr>
          </c:dPt>
          <c:dPt>
            <c:idx val="1"/>
            <c:explosion val="0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>
                <a:bevelT prst="convex"/>
              </a:sp3d>
            </c:spPr>
          </c:dPt>
          <c:dLbls>
            <c:numFmt formatCode="0.0%" sourceLinked="0"/>
            <c:txPr>
              <a:bodyPr/>
              <a:lstStyle/>
              <a:p>
                <a:pPr>
                  <a:defRPr sz="2400" b="1" i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Межевание земельных участков</c:v>
                </c:pt>
                <c:pt idx="1">
                  <c:v>Развитие территорий, основанных на местных инициативах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130</c:v>
                </c:pt>
                <c:pt idx="1">
                  <c:v>649</c:v>
                </c:pt>
              </c:numCache>
            </c:numRef>
          </c:val>
        </c:ser>
        <c:dLbls>
          <c:showVal val="1"/>
        </c:dLbls>
        <c:firstSliceAng val="0"/>
        <c:holeSize val="50"/>
      </c:doughnutChart>
    </c:plotArea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5.5216097987752018E-2"/>
          <c:y val="8.5035053714723766E-2"/>
          <c:w val="0.54802679352580963"/>
          <c:h val="0.8199142638522745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</c:v>
                </c:pt>
              </c:strCache>
            </c:strRef>
          </c:tx>
          <c:explosion val="1"/>
          <c:dPt>
            <c:idx val="0"/>
            <c:spPr>
              <a:solidFill>
                <a:srgbClr val="FFFF00"/>
              </a:solidFill>
            </c:spPr>
          </c:dPt>
          <c:dPt>
            <c:idx val="1"/>
            <c:spPr>
              <a:solidFill>
                <a:srgbClr val="7030A0"/>
              </a:solidFill>
            </c:spPr>
          </c:dPt>
          <c:dLbls>
            <c:dLbl>
              <c:idx val="0"/>
              <c:layout>
                <c:manualLayout>
                  <c:x val="-9.816240157480316E-2"/>
                  <c:y val="-0.28697891374986145"/>
                </c:manualLayout>
              </c:layout>
              <c:spPr>
                <a:ln>
                  <a:solidFill>
                    <a:srgbClr val="C4D2F8"/>
                  </a:solidFill>
                </a:ln>
              </c:spPr>
              <c:txPr>
                <a:bodyPr/>
                <a:lstStyle/>
                <a:p>
                  <a:pPr>
                    <a:defRPr sz="4800" b="1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Percent val="1"/>
            </c:dLbl>
            <c:dLbl>
              <c:idx val="1"/>
              <c:layout>
                <c:manualLayout>
                  <c:x val="3.9100721784776901E-2"/>
                  <c:y val="-8.390316937473101E-2"/>
                </c:manualLayout>
              </c:layout>
              <c:showPercent val="1"/>
            </c:dLbl>
            <c:dLbl>
              <c:idx val="2"/>
              <c:layout>
                <c:manualLayout>
                  <c:x val="8.779111986001753E-2"/>
                  <c:y val="9.3362615246271097E-2"/>
                </c:manualLayout>
              </c:layout>
              <c:spPr>
                <a:ln>
                  <a:solidFill>
                    <a:srgbClr val="0070C0"/>
                  </a:solidFill>
                </a:ln>
              </c:spPr>
              <c:txPr>
                <a:bodyPr/>
                <a:lstStyle/>
                <a:p>
                  <a:pPr>
                    <a:defRPr sz="3200" b="1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Percent val="1"/>
            </c:dLbl>
            <c:dLbl>
              <c:idx val="4"/>
              <c:spPr>
                <a:ln>
                  <a:solidFill>
                    <a:srgbClr val="0070C0"/>
                  </a:solidFill>
                </a:ln>
              </c:spPr>
              <c:txPr>
                <a:bodyPr/>
                <a:lstStyle/>
                <a:p>
                  <a:pPr>
                    <a:defRPr sz="3200" b="1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spPr>
              <a:ln>
                <a:solidFill>
                  <a:srgbClr val="C4D2F8"/>
                </a:solidFill>
              </a:ln>
            </c:spPr>
            <c:txPr>
              <a:bodyPr/>
              <a:lstStyle/>
              <a:p>
                <a:pPr>
                  <a:defRPr sz="3200" b="1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Уличное освещение</c:v>
                </c:pt>
                <c:pt idx="1">
                  <c:v>Организация и содержание кладбищ</c:v>
                </c:pt>
                <c:pt idx="2">
                  <c:v>Прочие расходы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1024.5</c:v>
                </c:pt>
                <c:pt idx="1">
                  <c:v>27.6</c:v>
                </c:pt>
                <c:pt idx="2">
                  <c:v>150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6876083770778656"/>
          <c:y val="0.26640902053263033"/>
          <c:w val="0.28461384514435734"/>
          <c:h val="0.45215831869927742"/>
        </c:manualLayout>
      </c:layout>
      <c:txPr>
        <a:bodyPr/>
        <a:lstStyle/>
        <a:p>
          <a:pPr>
            <a:defRPr sz="1600">
              <a:solidFill>
                <a:srgbClr val="030F11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spPr>
    <a:solidFill>
      <a:schemeClr val="tx2">
        <a:lumMod val="40000"/>
        <a:lumOff val="60000"/>
      </a:schemeClr>
    </a:solidFill>
    <a:ln>
      <a:solidFill>
        <a:srgbClr val="70A8B0"/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1745A6-8214-47F3-9BBC-12D3BF5AD0E6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DB274CD-A101-4B79-926A-D964F9BCD184}">
      <dgm:prSet phldrT="[Текст]"/>
      <dgm:spPr/>
      <dgm:t>
        <a:bodyPr/>
        <a:lstStyle/>
        <a:p>
          <a:r>
            <a:rPr lang="ru-RU" b="1" dirty="0" smtClean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1</a:t>
          </a:r>
          <a:endParaRPr lang="ru-RU" b="1" dirty="0">
            <a:solidFill>
              <a:schemeClr val="bg1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8A687D13-B278-4EFF-8147-E774B570581C}" type="parTrans" cxnId="{22FDEAFA-5685-4D03-9E2E-FDDFDB73E8DA}">
      <dgm:prSet/>
      <dgm:spPr/>
      <dgm:t>
        <a:bodyPr/>
        <a:lstStyle/>
        <a:p>
          <a:endParaRPr lang="ru-RU"/>
        </a:p>
      </dgm:t>
    </dgm:pt>
    <dgm:pt modelId="{7A51EE02-076D-4B3E-B3AF-25A21144F08A}" type="sibTrans" cxnId="{22FDEAFA-5685-4D03-9E2E-FDDFDB73E8DA}">
      <dgm:prSet/>
      <dgm:spPr/>
      <dgm:t>
        <a:bodyPr/>
        <a:lstStyle/>
        <a:p>
          <a:endParaRPr lang="ru-RU"/>
        </a:p>
      </dgm:t>
    </dgm:pt>
    <dgm:pt modelId="{BE14A0F0-ABE0-4573-84A1-A10073F3F274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сохранение финансовой устойчивости и сбалансированности бюджетной системы;</a:t>
          </a:r>
          <a:endParaRPr lang="ru-RU" sz="2000" dirty="0">
            <a:solidFill>
              <a:srgbClr val="0000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AC23380F-C743-43DE-9DDD-6359014D9E85}" type="parTrans" cxnId="{5AC8D477-4A38-4F54-A0C8-DAD6E75CE3AC}">
      <dgm:prSet/>
      <dgm:spPr/>
      <dgm:t>
        <a:bodyPr/>
        <a:lstStyle/>
        <a:p>
          <a:endParaRPr lang="ru-RU"/>
        </a:p>
      </dgm:t>
    </dgm:pt>
    <dgm:pt modelId="{CF4C5302-EF6B-4142-88BE-1884D1406B45}" type="sibTrans" cxnId="{5AC8D477-4A38-4F54-A0C8-DAD6E75CE3AC}">
      <dgm:prSet/>
      <dgm:spPr/>
      <dgm:t>
        <a:bodyPr/>
        <a:lstStyle/>
        <a:p>
          <a:endParaRPr lang="ru-RU"/>
        </a:p>
      </dgm:t>
    </dgm:pt>
    <dgm:pt modelId="{1B8A8099-0388-4550-930E-1C63BF6DB27F}">
      <dgm:prSet phldrT="[Текст]"/>
      <dgm:spPr/>
      <dgm:t>
        <a:bodyPr/>
        <a:lstStyle/>
        <a:p>
          <a:r>
            <a:rPr lang="ru-RU" b="1" dirty="0" smtClean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2</a:t>
          </a:r>
          <a:endParaRPr lang="ru-RU" b="1" dirty="0">
            <a:solidFill>
              <a:schemeClr val="bg1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3899F5F0-385C-425B-B4C2-4B822597B1B9}" type="parTrans" cxnId="{D74F5BE8-B187-43FC-BADB-EF9377E77694}">
      <dgm:prSet/>
      <dgm:spPr/>
      <dgm:t>
        <a:bodyPr/>
        <a:lstStyle/>
        <a:p>
          <a:endParaRPr lang="ru-RU"/>
        </a:p>
      </dgm:t>
    </dgm:pt>
    <dgm:pt modelId="{964E9E40-E825-4EFB-B606-73294BE4B0F1}" type="sibTrans" cxnId="{D74F5BE8-B187-43FC-BADB-EF9377E77694}">
      <dgm:prSet/>
      <dgm:spPr/>
      <dgm:t>
        <a:bodyPr/>
        <a:lstStyle/>
        <a:p>
          <a:endParaRPr lang="ru-RU"/>
        </a:p>
      </dgm:t>
    </dgm:pt>
    <dgm:pt modelId="{1EF374FE-63D4-4A32-A5B2-0BB9451003B0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реализация мер, направленных на укрепление доходного потенциала;</a:t>
          </a:r>
          <a:endParaRPr lang="ru-RU" sz="2000" dirty="0">
            <a:solidFill>
              <a:srgbClr val="0000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DD2B2C71-0D47-448A-BE01-1841D073C176}" type="parTrans" cxnId="{FDC7B8E2-0057-4F9C-A5E5-D875C8758817}">
      <dgm:prSet/>
      <dgm:spPr/>
      <dgm:t>
        <a:bodyPr/>
        <a:lstStyle/>
        <a:p>
          <a:endParaRPr lang="ru-RU"/>
        </a:p>
      </dgm:t>
    </dgm:pt>
    <dgm:pt modelId="{DC210DB9-3B4A-4528-A04D-D15A94F5AA74}" type="sibTrans" cxnId="{FDC7B8E2-0057-4F9C-A5E5-D875C8758817}">
      <dgm:prSet/>
      <dgm:spPr/>
      <dgm:t>
        <a:bodyPr/>
        <a:lstStyle/>
        <a:p>
          <a:endParaRPr lang="ru-RU"/>
        </a:p>
      </dgm:t>
    </dgm:pt>
    <dgm:pt modelId="{02F0F8B6-22B9-4BE2-BA7F-0EA942929B8B}">
      <dgm:prSet phldrT="[Текст]"/>
      <dgm:spPr/>
      <dgm:t>
        <a:bodyPr/>
        <a:lstStyle/>
        <a:p>
          <a:r>
            <a:rPr lang="ru-RU" b="1" dirty="0" smtClean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3</a:t>
          </a:r>
          <a:endParaRPr lang="ru-RU" b="1" dirty="0">
            <a:solidFill>
              <a:schemeClr val="bg1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001B0758-93B9-4518-B27F-FFEC80A62B14}" type="parTrans" cxnId="{454F776A-4C33-45D6-839E-4670D4C8CA40}">
      <dgm:prSet/>
      <dgm:spPr/>
      <dgm:t>
        <a:bodyPr/>
        <a:lstStyle/>
        <a:p>
          <a:endParaRPr lang="ru-RU"/>
        </a:p>
      </dgm:t>
    </dgm:pt>
    <dgm:pt modelId="{D0D89B41-B38E-4B41-8CA6-31C2D66692F3}" type="sibTrans" cxnId="{454F776A-4C33-45D6-839E-4670D4C8CA40}">
      <dgm:prSet/>
      <dgm:spPr/>
      <dgm:t>
        <a:bodyPr/>
        <a:lstStyle/>
        <a:p>
          <a:endParaRPr lang="ru-RU"/>
        </a:p>
      </dgm:t>
    </dgm:pt>
    <dgm:pt modelId="{826E079F-BAF6-482A-9EC3-0362700B2019}">
      <dgm:prSet phldrT="[Текст]" custT="1"/>
      <dgm:spPr/>
      <dgm:t>
        <a:bodyPr/>
        <a:lstStyle/>
        <a:p>
          <a:pPr marL="57150"/>
          <a:r>
            <a:rPr lang="ru-RU" sz="20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обеспечение эффективности управления бюджетными расходами;</a:t>
          </a:r>
          <a:endParaRPr lang="ru-RU" sz="2000" dirty="0">
            <a:solidFill>
              <a:srgbClr val="030F1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D993696-893F-4F4F-9072-61B80E78FDA2}" type="parTrans" cxnId="{7173A6BE-C668-4163-A7C0-226CE025833C}">
      <dgm:prSet/>
      <dgm:spPr/>
      <dgm:t>
        <a:bodyPr/>
        <a:lstStyle/>
        <a:p>
          <a:endParaRPr lang="ru-RU"/>
        </a:p>
      </dgm:t>
    </dgm:pt>
    <dgm:pt modelId="{0CCFE229-CD91-4EF5-8E08-030CDA743A20}" type="sibTrans" cxnId="{7173A6BE-C668-4163-A7C0-226CE025833C}">
      <dgm:prSet/>
      <dgm:spPr/>
      <dgm:t>
        <a:bodyPr/>
        <a:lstStyle/>
        <a:p>
          <a:endParaRPr lang="ru-RU"/>
        </a:p>
      </dgm:t>
    </dgm:pt>
    <dgm:pt modelId="{66D67A88-99CB-4A9A-B086-2BA13B0AB8A5}">
      <dgm:prSet/>
      <dgm:spPr/>
      <dgm:t>
        <a:bodyPr/>
        <a:lstStyle/>
        <a:p>
          <a:r>
            <a:rPr lang="ru-RU" b="1" dirty="0" smtClean="0">
              <a:solidFill>
                <a:schemeClr val="bg1">
                  <a:lumMod val="10000"/>
                </a:schemeClr>
              </a:solidFill>
            </a:rPr>
            <a:t>4</a:t>
          </a:r>
          <a:endParaRPr lang="ru-RU" b="1" dirty="0">
            <a:solidFill>
              <a:schemeClr val="bg1">
                <a:lumMod val="10000"/>
              </a:schemeClr>
            </a:solidFill>
          </a:endParaRPr>
        </a:p>
      </dgm:t>
    </dgm:pt>
    <dgm:pt modelId="{9E635106-426D-4D5C-91BA-071EE8D69F12}" type="parTrans" cxnId="{CEDBE70E-08EE-4EAF-A722-C398E1D6FD2E}">
      <dgm:prSet/>
      <dgm:spPr/>
      <dgm:t>
        <a:bodyPr/>
        <a:lstStyle/>
        <a:p>
          <a:endParaRPr lang="ru-RU"/>
        </a:p>
      </dgm:t>
    </dgm:pt>
    <dgm:pt modelId="{0B404EA0-EDEF-46E5-B0EE-2B1B442A27E7}" type="sibTrans" cxnId="{CEDBE70E-08EE-4EAF-A722-C398E1D6FD2E}">
      <dgm:prSet/>
      <dgm:spPr/>
      <dgm:t>
        <a:bodyPr/>
        <a:lstStyle/>
        <a:p>
          <a:endParaRPr lang="ru-RU"/>
        </a:p>
      </dgm:t>
    </dgm:pt>
    <dgm:pt modelId="{A523BF45-E980-4F67-9B75-7072A9C42566}">
      <dgm:prSet custT="1"/>
      <dgm:spPr/>
      <dgm:t>
        <a:bodyPr/>
        <a:lstStyle/>
        <a:p>
          <a:r>
            <a:rPr lang="ru-RU" sz="20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сохранение социальной направленности бюджета поселения; </a:t>
          </a:r>
          <a:endParaRPr lang="ru-RU" sz="1200" dirty="0"/>
        </a:p>
      </dgm:t>
    </dgm:pt>
    <dgm:pt modelId="{55ECE95C-638B-48FC-99B3-3FCBF503C0E9}" type="parTrans" cxnId="{408CB2DC-375B-4B93-A318-0D7F816B7741}">
      <dgm:prSet/>
      <dgm:spPr/>
      <dgm:t>
        <a:bodyPr/>
        <a:lstStyle/>
        <a:p>
          <a:endParaRPr lang="ru-RU"/>
        </a:p>
      </dgm:t>
    </dgm:pt>
    <dgm:pt modelId="{BAB11FDB-9EBC-41AA-BA9D-7852080066B2}" type="sibTrans" cxnId="{408CB2DC-375B-4B93-A318-0D7F816B7741}">
      <dgm:prSet/>
      <dgm:spPr/>
      <dgm:t>
        <a:bodyPr/>
        <a:lstStyle/>
        <a:p>
          <a:endParaRPr lang="ru-RU"/>
        </a:p>
      </dgm:t>
    </dgm:pt>
    <dgm:pt modelId="{533AB8A2-2475-4AD6-8C8A-2557C3337604}">
      <dgm:prSet/>
      <dgm:spPr/>
      <dgm:t>
        <a:bodyPr/>
        <a:lstStyle/>
        <a:p>
          <a:r>
            <a:rPr lang="ru-RU" b="1" dirty="0" smtClean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5</a:t>
          </a:r>
          <a:endParaRPr lang="ru-RU" b="1" dirty="0">
            <a:solidFill>
              <a:schemeClr val="bg1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365B124D-8EEB-451F-AB5C-45293492435B}" type="parTrans" cxnId="{EC56AE95-0EF4-4C83-A24C-4FC31D676C28}">
      <dgm:prSet/>
      <dgm:spPr/>
      <dgm:t>
        <a:bodyPr/>
        <a:lstStyle/>
        <a:p>
          <a:endParaRPr lang="ru-RU"/>
        </a:p>
      </dgm:t>
    </dgm:pt>
    <dgm:pt modelId="{E5A820B9-02FE-41A1-98A5-3950F3EF766A}" type="sibTrans" cxnId="{EC56AE95-0EF4-4C83-A24C-4FC31D676C28}">
      <dgm:prSet/>
      <dgm:spPr/>
      <dgm:t>
        <a:bodyPr/>
        <a:lstStyle/>
        <a:p>
          <a:endParaRPr lang="ru-RU"/>
        </a:p>
      </dgm:t>
    </dgm:pt>
    <dgm:pt modelId="{A692916A-9DE3-47BA-AAE0-58EFCA0D4570}">
      <dgm:prSet custT="1"/>
      <dgm:spPr/>
      <dgm:t>
        <a:bodyPr/>
        <a:lstStyle/>
        <a:p>
          <a:r>
            <a:rPr lang="ru-RU" sz="20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повышение прозрачности, открытости и доступа для граждан к информации о бюджетном процессе, в том числе в рамках создаваемой на федеральном уровне государственной интегрированной информационной системы управления общественными финансами «Электронный бюджет»</a:t>
          </a:r>
          <a:endParaRPr lang="ru-RU" sz="2000" dirty="0">
            <a:solidFill>
              <a:srgbClr val="0000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FCE2AD85-7449-4755-88D5-254EDBDF6CCE}" type="parTrans" cxnId="{44660209-380B-4176-91D7-23569AB8BCF9}">
      <dgm:prSet/>
      <dgm:spPr/>
      <dgm:t>
        <a:bodyPr/>
        <a:lstStyle/>
        <a:p>
          <a:endParaRPr lang="ru-RU"/>
        </a:p>
      </dgm:t>
    </dgm:pt>
    <dgm:pt modelId="{B7138F28-8442-4989-BBF8-9CEDED757A45}" type="sibTrans" cxnId="{44660209-380B-4176-91D7-23569AB8BCF9}">
      <dgm:prSet/>
      <dgm:spPr/>
      <dgm:t>
        <a:bodyPr/>
        <a:lstStyle/>
        <a:p>
          <a:endParaRPr lang="ru-RU"/>
        </a:p>
      </dgm:t>
    </dgm:pt>
    <dgm:pt modelId="{35320DCE-79FC-4115-B4E0-C853B76EF0A6}" type="pres">
      <dgm:prSet presAssocID="{C01745A6-8214-47F3-9BBC-12D3BF5AD0E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063059B-0D47-41D4-9EEA-F77598B00C61}" type="pres">
      <dgm:prSet presAssocID="{9DB274CD-A101-4B79-926A-D964F9BCD184}" presName="composite" presStyleCnt="0"/>
      <dgm:spPr/>
    </dgm:pt>
    <dgm:pt modelId="{D0DC0653-6F0F-42E8-9EC5-DC24385A9A47}" type="pres">
      <dgm:prSet presAssocID="{9DB274CD-A101-4B79-926A-D964F9BCD184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EEC509-4568-483B-956A-2B89F9BE25C5}" type="pres">
      <dgm:prSet presAssocID="{9DB274CD-A101-4B79-926A-D964F9BCD184}" presName="descendantText" presStyleLbl="alignAcc1" presStyleIdx="0" presStyleCnt="5" custLinFactNeighborX="-199" custLinFactNeighborY="213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B39F3D-A95B-43AC-BEF7-51EDAF2EA89F}" type="pres">
      <dgm:prSet presAssocID="{7A51EE02-076D-4B3E-B3AF-25A21144F08A}" presName="sp" presStyleCnt="0"/>
      <dgm:spPr/>
    </dgm:pt>
    <dgm:pt modelId="{7E55D60F-E138-42B3-A375-5F63F235CB61}" type="pres">
      <dgm:prSet presAssocID="{1B8A8099-0388-4550-930E-1C63BF6DB27F}" presName="composite" presStyleCnt="0"/>
      <dgm:spPr/>
    </dgm:pt>
    <dgm:pt modelId="{F2A8CB4D-BADF-4ABB-9783-1E8DB6FA0279}" type="pres">
      <dgm:prSet presAssocID="{1B8A8099-0388-4550-930E-1C63BF6DB27F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7ACC9F-C8B5-4918-A500-E619943F6081}" type="pres">
      <dgm:prSet presAssocID="{1B8A8099-0388-4550-930E-1C63BF6DB27F}" presName="descendantText" presStyleLbl="alignAcc1" presStyleIdx="1" presStyleCnt="5" custScaleY="103633" custLinFactNeighborX="741" custLinFactNeighborY="189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B15125-83F4-47A3-9C0A-BDE747DD4869}" type="pres">
      <dgm:prSet presAssocID="{964E9E40-E825-4EFB-B606-73294BE4B0F1}" presName="sp" presStyleCnt="0"/>
      <dgm:spPr/>
    </dgm:pt>
    <dgm:pt modelId="{756736DA-4416-48D7-B4C3-4E52CAF6E946}" type="pres">
      <dgm:prSet presAssocID="{02F0F8B6-22B9-4BE2-BA7F-0EA942929B8B}" presName="composite" presStyleCnt="0"/>
      <dgm:spPr/>
    </dgm:pt>
    <dgm:pt modelId="{7AEEF0FE-FE0E-4CDF-923B-27B971B22D09}" type="pres">
      <dgm:prSet presAssocID="{02F0F8B6-22B9-4BE2-BA7F-0EA942929B8B}" presName="parentText" presStyleLbl="alignNode1" presStyleIdx="2" presStyleCnt="5" custLinFactNeighborX="3842" custLinFactNeighborY="342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BA7FEC-4E6C-4538-A7FA-D02A39545EA9}" type="pres">
      <dgm:prSet presAssocID="{02F0F8B6-22B9-4BE2-BA7F-0EA942929B8B}" presName="descendantText" presStyleLbl="alignAcc1" presStyleIdx="2" presStyleCnt="5" custScaleY="78067" custLinFactNeighborX="741" custLinFactNeighborY="37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21897A-5D80-4CAF-B638-29C9B0A04474}" type="pres">
      <dgm:prSet presAssocID="{D0D89B41-B38E-4B41-8CA6-31C2D66692F3}" presName="sp" presStyleCnt="0"/>
      <dgm:spPr/>
    </dgm:pt>
    <dgm:pt modelId="{02A72B48-80BB-404E-B8F3-CFE9A2FB8926}" type="pres">
      <dgm:prSet presAssocID="{66D67A88-99CB-4A9A-B086-2BA13B0AB8A5}" presName="composite" presStyleCnt="0"/>
      <dgm:spPr/>
    </dgm:pt>
    <dgm:pt modelId="{A5C47419-30C9-4BC6-9B6D-0543E5A13ACB}" type="pres">
      <dgm:prSet presAssocID="{66D67A88-99CB-4A9A-B086-2BA13B0AB8A5}" presName="parentText" presStyleLbl="alignNode1" presStyleIdx="3" presStyleCnt="5" custLinFactNeighborX="-3226" custLinFactNeighborY="-114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475448-AC75-472E-978D-90A1534B02CF}" type="pres">
      <dgm:prSet presAssocID="{66D67A88-99CB-4A9A-B086-2BA13B0AB8A5}" presName="descendantText" presStyleLbl="alignAcc1" presStyleIdx="3" presStyleCnt="5" custScaleY="897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D64A27-6D7D-4CF9-81A5-D8D7D985FD36}" type="pres">
      <dgm:prSet presAssocID="{0B404EA0-EDEF-46E5-B0EE-2B1B442A27E7}" presName="sp" presStyleCnt="0"/>
      <dgm:spPr/>
    </dgm:pt>
    <dgm:pt modelId="{CC8837B8-B8A7-4ABF-BBFC-B1B19958B7EB}" type="pres">
      <dgm:prSet presAssocID="{533AB8A2-2475-4AD6-8C8A-2557C3337604}" presName="composite" presStyleCnt="0"/>
      <dgm:spPr/>
    </dgm:pt>
    <dgm:pt modelId="{952640DC-EDE5-459D-BB04-BAEB28227B9E}" type="pres">
      <dgm:prSet presAssocID="{533AB8A2-2475-4AD6-8C8A-2557C3337604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CD5546-AC72-4538-8131-DD1782093AFD}" type="pres">
      <dgm:prSet presAssocID="{533AB8A2-2475-4AD6-8C8A-2557C3337604}" presName="descendantText" presStyleLbl="alignAcc1" presStyleIdx="4" presStyleCnt="5" custScaleY="2755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4660209-380B-4176-91D7-23569AB8BCF9}" srcId="{533AB8A2-2475-4AD6-8C8A-2557C3337604}" destId="{A692916A-9DE3-47BA-AAE0-58EFCA0D4570}" srcOrd="0" destOrd="0" parTransId="{FCE2AD85-7449-4755-88D5-254EDBDF6CCE}" sibTransId="{B7138F28-8442-4989-BBF8-9CEDED757A45}"/>
    <dgm:cxn modelId="{454F776A-4C33-45D6-839E-4670D4C8CA40}" srcId="{C01745A6-8214-47F3-9BBC-12D3BF5AD0E6}" destId="{02F0F8B6-22B9-4BE2-BA7F-0EA942929B8B}" srcOrd="2" destOrd="0" parTransId="{001B0758-93B9-4518-B27F-FFEC80A62B14}" sibTransId="{D0D89B41-B38E-4B41-8CA6-31C2D66692F3}"/>
    <dgm:cxn modelId="{408CB2DC-375B-4B93-A318-0D7F816B7741}" srcId="{66D67A88-99CB-4A9A-B086-2BA13B0AB8A5}" destId="{A523BF45-E980-4F67-9B75-7072A9C42566}" srcOrd="0" destOrd="0" parTransId="{55ECE95C-638B-48FC-99B3-3FCBF503C0E9}" sibTransId="{BAB11FDB-9EBC-41AA-BA9D-7852080066B2}"/>
    <dgm:cxn modelId="{CEDBE70E-08EE-4EAF-A722-C398E1D6FD2E}" srcId="{C01745A6-8214-47F3-9BBC-12D3BF5AD0E6}" destId="{66D67A88-99CB-4A9A-B086-2BA13B0AB8A5}" srcOrd="3" destOrd="0" parTransId="{9E635106-426D-4D5C-91BA-071EE8D69F12}" sibTransId="{0B404EA0-EDEF-46E5-B0EE-2B1B442A27E7}"/>
    <dgm:cxn modelId="{013B08A4-65EE-49DA-92B0-1DABC6147A54}" type="presOf" srcId="{02F0F8B6-22B9-4BE2-BA7F-0EA942929B8B}" destId="{7AEEF0FE-FE0E-4CDF-923B-27B971B22D09}" srcOrd="0" destOrd="0" presId="urn:microsoft.com/office/officeart/2005/8/layout/chevron2"/>
    <dgm:cxn modelId="{ED68A080-EC73-4C5B-998C-16CD94364E51}" type="presOf" srcId="{A692916A-9DE3-47BA-AAE0-58EFCA0D4570}" destId="{23CD5546-AC72-4538-8131-DD1782093AFD}" srcOrd="0" destOrd="0" presId="urn:microsoft.com/office/officeart/2005/8/layout/chevron2"/>
    <dgm:cxn modelId="{A90C0298-4955-4A27-A733-ED2C5B4E9C74}" type="presOf" srcId="{C01745A6-8214-47F3-9BBC-12D3BF5AD0E6}" destId="{35320DCE-79FC-4115-B4E0-C853B76EF0A6}" srcOrd="0" destOrd="0" presId="urn:microsoft.com/office/officeart/2005/8/layout/chevron2"/>
    <dgm:cxn modelId="{D74F5BE8-B187-43FC-BADB-EF9377E77694}" srcId="{C01745A6-8214-47F3-9BBC-12D3BF5AD0E6}" destId="{1B8A8099-0388-4550-930E-1C63BF6DB27F}" srcOrd="1" destOrd="0" parTransId="{3899F5F0-385C-425B-B4C2-4B822597B1B9}" sibTransId="{964E9E40-E825-4EFB-B606-73294BE4B0F1}"/>
    <dgm:cxn modelId="{5ACC63E6-451D-4F19-A035-27F54167D93E}" type="presOf" srcId="{BE14A0F0-ABE0-4573-84A1-A10073F3F274}" destId="{5FEEC509-4568-483B-956A-2B89F9BE25C5}" srcOrd="0" destOrd="0" presId="urn:microsoft.com/office/officeart/2005/8/layout/chevron2"/>
    <dgm:cxn modelId="{AF7025A3-8D24-4BE7-ACF5-BFC11C6D6C5B}" type="presOf" srcId="{1B8A8099-0388-4550-930E-1C63BF6DB27F}" destId="{F2A8CB4D-BADF-4ABB-9783-1E8DB6FA0279}" srcOrd="0" destOrd="0" presId="urn:microsoft.com/office/officeart/2005/8/layout/chevron2"/>
    <dgm:cxn modelId="{DE8BA25F-B945-435F-99F4-4A26B66AC62E}" type="presOf" srcId="{9DB274CD-A101-4B79-926A-D964F9BCD184}" destId="{D0DC0653-6F0F-42E8-9EC5-DC24385A9A47}" srcOrd="0" destOrd="0" presId="urn:microsoft.com/office/officeart/2005/8/layout/chevron2"/>
    <dgm:cxn modelId="{FDC7B8E2-0057-4F9C-A5E5-D875C8758817}" srcId="{1B8A8099-0388-4550-930E-1C63BF6DB27F}" destId="{1EF374FE-63D4-4A32-A5B2-0BB9451003B0}" srcOrd="0" destOrd="0" parTransId="{DD2B2C71-0D47-448A-BE01-1841D073C176}" sibTransId="{DC210DB9-3B4A-4528-A04D-D15A94F5AA74}"/>
    <dgm:cxn modelId="{22FDEAFA-5685-4D03-9E2E-FDDFDB73E8DA}" srcId="{C01745A6-8214-47F3-9BBC-12D3BF5AD0E6}" destId="{9DB274CD-A101-4B79-926A-D964F9BCD184}" srcOrd="0" destOrd="0" parTransId="{8A687D13-B278-4EFF-8147-E774B570581C}" sibTransId="{7A51EE02-076D-4B3E-B3AF-25A21144F08A}"/>
    <dgm:cxn modelId="{5AC8D477-4A38-4F54-A0C8-DAD6E75CE3AC}" srcId="{9DB274CD-A101-4B79-926A-D964F9BCD184}" destId="{BE14A0F0-ABE0-4573-84A1-A10073F3F274}" srcOrd="0" destOrd="0" parTransId="{AC23380F-C743-43DE-9DDD-6359014D9E85}" sibTransId="{CF4C5302-EF6B-4142-88BE-1884D1406B45}"/>
    <dgm:cxn modelId="{61DBB41D-466E-4605-8524-EB09277C18EA}" type="presOf" srcId="{533AB8A2-2475-4AD6-8C8A-2557C3337604}" destId="{952640DC-EDE5-459D-BB04-BAEB28227B9E}" srcOrd="0" destOrd="0" presId="urn:microsoft.com/office/officeart/2005/8/layout/chevron2"/>
    <dgm:cxn modelId="{CB5CB242-0A2C-4413-AA5C-49482AE524A2}" type="presOf" srcId="{1EF374FE-63D4-4A32-A5B2-0BB9451003B0}" destId="{FA7ACC9F-C8B5-4918-A500-E619943F6081}" srcOrd="0" destOrd="0" presId="urn:microsoft.com/office/officeart/2005/8/layout/chevron2"/>
    <dgm:cxn modelId="{7173A6BE-C668-4163-A7C0-226CE025833C}" srcId="{02F0F8B6-22B9-4BE2-BA7F-0EA942929B8B}" destId="{826E079F-BAF6-482A-9EC3-0362700B2019}" srcOrd="0" destOrd="0" parTransId="{AD993696-893F-4F4F-9072-61B80E78FDA2}" sibTransId="{0CCFE229-CD91-4EF5-8E08-030CDA743A20}"/>
    <dgm:cxn modelId="{2BD13E57-46A9-4248-B443-4643785A1E55}" type="presOf" srcId="{826E079F-BAF6-482A-9EC3-0362700B2019}" destId="{15BA7FEC-4E6C-4538-A7FA-D02A39545EA9}" srcOrd="0" destOrd="0" presId="urn:microsoft.com/office/officeart/2005/8/layout/chevron2"/>
    <dgm:cxn modelId="{D8891A55-CC41-44BD-A42A-06A739B6FB92}" type="presOf" srcId="{66D67A88-99CB-4A9A-B086-2BA13B0AB8A5}" destId="{A5C47419-30C9-4BC6-9B6D-0543E5A13ACB}" srcOrd="0" destOrd="0" presId="urn:microsoft.com/office/officeart/2005/8/layout/chevron2"/>
    <dgm:cxn modelId="{EC56AE95-0EF4-4C83-A24C-4FC31D676C28}" srcId="{C01745A6-8214-47F3-9BBC-12D3BF5AD0E6}" destId="{533AB8A2-2475-4AD6-8C8A-2557C3337604}" srcOrd="4" destOrd="0" parTransId="{365B124D-8EEB-451F-AB5C-45293492435B}" sibTransId="{E5A820B9-02FE-41A1-98A5-3950F3EF766A}"/>
    <dgm:cxn modelId="{6EE26DAD-4379-4E81-91A6-5FEA2A4E19D7}" type="presOf" srcId="{A523BF45-E980-4F67-9B75-7072A9C42566}" destId="{A7475448-AC75-472E-978D-90A1534B02CF}" srcOrd="0" destOrd="0" presId="urn:microsoft.com/office/officeart/2005/8/layout/chevron2"/>
    <dgm:cxn modelId="{0439C39F-A003-4FDD-8161-9E556B2950B4}" type="presParOf" srcId="{35320DCE-79FC-4115-B4E0-C853B76EF0A6}" destId="{A063059B-0D47-41D4-9EEA-F77598B00C61}" srcOrd="0" destOrd="0" presId="urn:microsoft.com/office/officeart/2005/8/layout/chevron2"/>
    <dgm:cxn modelId="{2799B034-3E14-4697-AC6E-1BB7675EBAC3}" type="presParOf" srcId="{A063059B-0D47-41D4-9EEA-F77598B00C61}" destId="{D0DC0653-6F0F-42E8-9EC5-DC24385A9A47}" srcOrd="0" destOrd="0" presId="urn:microsoft.com/office/officeart/2005/8/layout/chevron2"/>
    <dgm:cxn modelId="{477D0C53-6FBB-452B-A4DD-AADACAEF37C4}" type="presParOf" srcId="{A063059B-0D47-41D4-9EEA-F77598B00C61}" destId="{5FEEC509-4568-483B-956A-2B89F9BE25C5}" srcOrd="1" destOrd="0" presId="urn:microsoft.com/office/officeart/2005/8/layout/chevron2"/>
    <dgm:cxn modelId="{B95B4DC6-694E-484F-A942-3A0FF17CDDCF}" type="presParOf" srcId="{35320DCE-79FC-4115-B4E0-C853B76EF0A6}" destId="{42B39F3D-A95B-43AC-BEF7-51EDAF2EA89F}" srcOrd="1" destOrd="0" presId="urn:microsoft.com/office/officeart/2005/8/layout/chevron2"/>
    <dgm:cxn modelId="{82B41A41-6989-48D0-B635-5433B9B39325}" type="presParOf" srcId="{35320DCE-79FC-4115-B4E0-C853B76EF0A6}" destId="{7E55D60F-E138-42B3-A375-5F63F235CB61}" srcOrd="2" destOrd="0" presId="urn:microsoft.com/office/officeart/2005/8/layout/chevron2"/>
    <dgm:cxn modelId="{A2457172-94DE-4959-B7DD-EC599AFF7B08}" type="presParOf" srcId="{7E55D60F-E138-42B3-A375-5F63F235CB61}" destId="{F2A8CB4D-BADF-4ABB-9783-1E8DB6FA0279}" srcOrd="0" destOrd="0" presId="urn:microsoft.com/office/officeart/2005/8/layout/chevron2"/>
    <dgm:cxn modelId="{5158F2EA-8475-4D60-8701-CA88A926A1FD}" type="presParOf" srcId="{7E55D60F-E138-42B3-A375-5F63F235CB61}" destId="{FA7ACC9F-C8B5-4918-A500-E619943F6081}" srcOrd="1" destOrd="0" presId="urn:microsoft.com/office/officeart/2005/8/layout/chevron2"/>
    <dgm:cxn modelId="{E6CB47C2-1AAD-4781-91AB-516D0E634316}" type="presParOf" srcId="{35320DCE-79FC-4115-B4E0-C853B76EF0A6}" destId="{CEB15125-83F4-47A3-9C0A-BDE747DD4869}" srcOrd="3" destOrd="0" presId="urn:microsoft.com/office/officeart/2005/8/layout/chevron2"/>
    <dgm:cxn modelId="{0F41C665-D854-4C96-B117-51C58DA12F7C}" type="presParOf" srcId="{35320DCE-79FC-4115-B4E0-C853B76EF0A6}" destId="{756736DA-4416-48D7-B4C3-4E52CAF6E946}" srcOrd="4" destOrd="0" presId="urn:microsoft.com/office/officeart/2005/8/layout/chevron2"/>
    <dgm:cxn modelId="{085A793A-71D2-4569-B57D-7409794CEE28}" type="presParOf" srcId="{756736DA-4416-48D7-B4C3-4E52CAF6E946}" destId="{7AEEF0FE-FE0E-4CDF-923B-27B971B22D09}" srcOrd="0" destOrd="0" presId="urn:microsoft.com/office/officeart/2005/8/layout/chevron2"/>
    <dgm:cxn modelId="{83D41319-713F-4A5F-A35F-4B2760F161DD}" type="presParOf" srcId="{756736DA-4416-48D7-B4C3-4E52CAF6E946}" destId="{15BA7FEC-4E6C-4538-A7FA-D02A39545EA9}" srcOrd="1" destOrd="0" presId="urn:microsoft.com/office/officeart/2005/8/layout/chevron2"/>
    <dgm:cxn modelId="{89853898-0ECC-4CAB-84A9-96E733537924}" type="presParOf" srcId="{35320DCE-79FC-4115-B4E0-C853B76EF0A6}" destId="{C521897A-5D80-4CAF-B638-29C9B0A04474}" srcOrd="5" destOrd="0" presId="urn:microsoft.com/office/officeart/2005/8/layout/chevron2"/>
    <dgm:cxn modelId="{691978F3-D463-4D28-8DAD-6DCEB93C5BDC}" type="presParOf" srcId="{35320DCE-79FC-4115-B4E0-C853B76EF0A6}" destId="{02A72B48-80BB-404E-B8F3-CFE9A2FB8926}" srcOrd="6" destOrd="0" presId="urn:microsoft.com/office/officeart/2005/8/layout/chevron2"/>
    <dgm:cxn modelId="{AB5032F8-E9B9-4763-A21B-458B2270A230}" type="presParOf" srcId="{02A72B48-80BB-404E-B8F3-CFE9A2FB8926}" destId="{A5C47419-30C9-4BC6-9B6D-0543E5A13ACB}" srcOrd="0" destOrd="0" presId="urn:microsoft.com/office/officeart/2005/8/layout/chevron2"/>
    <dgm:cxn modelId="{96E97707-531F-451C-B22F-4E5333384476}" type="presParOf" srcId="{02A72B48-80BB-404E-B8F3-CFE9A2FB8926}" destId="{A7475448-AC75-472E-978D-90A1534B02CF}" srcOrd="1" destOrd="0" presId="urn:microsoft.com/office/officeart/2005/8/layout/chevron2"/>
    <dgm:cxn modelId="{8EEE1BC1-23F8-4AA4-BEC6-962316752C02}" type="presParOf" srcId="{35320DCE-79FC-4115-B4E0-C853B76EF0A6}" destId="{F8D64A27-6D7D-4CF9-81A5-D8D7D985FD36}" srcOrd="7" destOrd="0" presId="urn:microsoft.com/office/officeart/2005/8/layout/chevron2"/>
    <dgm:cxn modelId="{656357A9-A40F-4F7A-9D2E-9DE243944FCB}" type="presParOf" srcId="{35320DCE-79FC-4115-B4E0-C853B76EF0A6}" destId="{CC8837B8-B8A7-4ABF-BBFC-B1B19958B7EB}" srcOrd="8" destOrd="0" presId="urn:microsoft.com/office/officeart/2005/8/layout/chevron2"/>
    <dgm:cxn modelId="{D4746823-23FC-47F3-B5D6-85A46F2543BD}" type="presParOf" srcId="{CC8837B8-B8A7-4ABF-BBFC-B1B19958B7EB}" destId="{952640DC-EDE5-459D-BB04-BAEB28227B9E}" srcOrd="0" destOrd="0" presId="urn:microsoft.com/office/officeart/2005/8/layout/chevron2"/>
    <dgm:cxn modelId="{3FE533F6-50F4-40A6-A7CD-7A9B60A1A90C}" type="presParOf" srcId="{CC8837B8-B8A7-4ABF-BBFC-B1B19958B7EB}" destId="{23CD5546-AC72-4538-8131-DD1782093AFD}" srcOrd="1" destOrd="0" presId="urn:microsoft.com/office/officeart/2005/8/layout/chevron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FC6C19A-D1BD-4EEE-A9DA-3D764B463C87}" type="doc">
      <dgm:prSet loTypeId="urn:microsoft.com/office/officeart/2005/8/layout/radial4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6F6A84F-1E1E-4195-92C9-572143452F44}">
      <dgm:prSet phldrT="[Текст]" custT="1"/>
      <dgm:spPr>
        <a:solidFill>
          <a:srgbClr val="C4D2F8"/>
        </a:solidFill>
        <a:ln>
          <a:noFill/>
        </a:ln>
        <a:effectLst>
          <a:outerShdw blurRad="57785" dist="33020" dir="318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>
          <a:bevelT w="38100" h="57150" prst="angle"/>
        </a:sp3d>
      </dgm:spPr>
      <dgm:t>
        <a:bodyPr/>
        <a:lstStyle/>
        <a:p>
          <a:r>
            <a: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Рост бюджетных поступлений</a:t>
          </a:r>
          <a:endParaRPr lang="ru-RU" sz="2800" b="1" dirty="0">
            <a:solidFill>
              <a:srgbClr val="7030A0"/>
            </a:solidFill>
            <a:latin typeface="Times New Roman" pitchFamily="18" charset="0"/>
            <a:cs typeface="Times New Roman" pitchFamily="18" charset="0"/>
          </a:endParaRPr>
        </a:p>
      </dgm:t>
    </dgm:pt>
    <dgm:pt modelId="{DFE59D5E-A65F-4A12-9E18-E47696C92CC9}" type="parTrans" cxnId="{6AB2BBB0-DE8A-45BF-BDC4-87EB85E815C1}">
      <dgm:prSet/>
      <dgm:spPr/>
      <dgm:t>
        <a:bodyPr/>
        <a:lstStyle/>
        <a:p>
          <a:endParaRPr lang="ru-RU"/>
        </a:p>
      </dgm:t>
    </dgm:pt>
    <dgm:pt modelId="{22B8F3B6-3BCC-420E-8EAB-B3D0DF388A1C}" type="sibTrans" cxnId="{6AB2BBB0-DE8A-45BF-BDC4-87EB85E815C1}">
      <dgm:prSet/>
      <dgm:spPr/>
      <dgm:t>
        <a:bodyPr/>
        <a:lstStyle/>
        <a:p>
          <a:endParaRPr lang="ru-RU"/>
        </a:p>
      </dgm:t>
    </dgm:pt>
    <dgm:pt modelId="{E87DCC72-706F-4F60-8430-04AE29162833}">
      <dgm:prSet/>
      <dgm:spPr>
        <a:solidFill>
          <a:srgbClr val="C4D2F8"/>
        </a:solidFill>
      </dgm:spPr>
      <dgm:t>
        <a:bodyPr/>
        <a:lstStyle/>
        <a:p>
          <a:r>
            <a:rPr lang="ru-RU" b="1" i="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Повышение уровня ответственности администраторов доходов за выполнение плановых показателей поступления доходов в бюджет муниципального образования и консолидации усилий органов исполнительной власти всех уровней в целях повышения качества администрирования</a:t>
          </a:r>
          <a:endParaRPr lang="ru-RU" b="1" i="0" dirty="0">
            <a:solidFill>
              <a:srgbClr val="7030A0"/>
            </a:solidFill>
            <a:latin typeface="Times New Roman" pitchFamily="18" charset="0"/>
            <a:cs typeface="Times New Roman" pitchFamily="18" charset="0"/>
          </a:endParaRPr>
        </a:p>
      </dgm:t>
    </dgm:pt>
    <dgm:pt modelId="{8AEA47F4-DE24-4116-895F-A6A69642A1BE}" type="parTrans" cxnId="{3B70E96E-E8EF-472E-A9F6-C165F33CEE1F}">
      <dgm:prSet/>
      <dgm:spPr/>
      <dgm:t>
        <a:bodyPr/>
        <a:lstStyle/>
        <a:p>
          <a:endParaRPr lang="ru-RU"/>
        </a:p>
      </dgm:t>
    </dgm:pt>
    <dgm:pt modelId="{7C595C21-676E-4626-B620-DEF370A97178}" type="sibTrans" cxnId="{3B70E96E-E8EF-472E-A9F6-C165F33CEE1F}">
      <dgm:prSet/>
      <dgm:spPr/>
      <dgm:t>
        <a:bodyPr/>
        <a:lstStyle/>
        <a:p>
          <a:endParaRPr lang="ru-RU"/>
        </a:p>
      </dgm:t>
    </dgm:pt>
    <dgm:pt modelId="{E24BAD95-14D1-49DC-AE79-A5F21829BF0C}">
      <dgm:prSet/>
      <dgm:spPr>
        <a:solidFill>
          <a:srgbClr val="C4D2F8"/>
        </a:solidFill>
      </dgm:spPr>
      <dgm:t>
        <a:bodyPr/>
        <a:lstStyle/>
        <a:p>
          <a:r>
            <a: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Эффективное управление имущественными и земельными активами на территории поселения, инвентаризации объектов недвижимости</a:t>
          </a:r>
          <a:endParaRPr lang="ru-RU" b="1" dirty="0">
            <a:solidFill>
              <a:srgbClr val="7030A0"/>
            </a:solidFill>
            <a:latin typeface="Times New Roman" pitchFamily="18" charset="0"/>
            <a:cs typeface="Times New Roman" pitchFamily="18" charset="0"/>
          </a:endParaRPr>
        </a:p>
      </dgm:t>
    </dgm:pt>
    <dgm:pt modelId="{98D40DDB-5860-4334-9232-D3CA9B8D0DF2}" type="parTrans" cxnId="{5636221D-C3E2-40E3-A644-AD76C2C0CDFC}">
      <dgm:prSet/>
      <dgm:spPr/>
      <dgm:t>
        <a:bodyPr/>
        <a:lstStyle/>
        <a:p>
          <a:endParaRPr lang="ru-RU"/>
        </a:p>
      </dgm:t>
    </dgm:pt>
    <dgm:pt modelId="{47916330-94E7-4297-9503-DA6FDBA55759}" type="sibTrans" cxnId="{5636221D-C3E2-40E3-A644-AD76C2C0CDFC}">
      <dgm:prSet/>
      <dgm:spPr/>
      <dgm:t>
        <a:bodyPr/>
        <a:lstStyle/>
        <a:p>
          <a:endParaRPr lang="ru-RU"/>
        </a:p>
      </dgm:t>
    </dgm:pt>
    <dgm:pt modelId="{30F0DC53-868C-413D-87F4-DC3C8A3A29F8}" type="pres">
      <dgm:prSet presAssocID="{FFC6C19A-D1BD-4EEE-A9DA-3D764B463C8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27A45E5-BB97-484B-AA0B-C69506AEA082}" type="pres">
      <dgm:prSet presAssocID="{36F6A84F-1E1E-4195-92C9-572143452F44}" presName="centerShape" presStyleLbl="node0" presStyleIdx="0" presStyleCnt="1" custScaleX="102970" custLinFactNeighborX="33278" custLinFactNeighborY="-6455"/>
      <dgm:spPr/>
      <dgm:t>
        <a:bodyPr/>
        <a:lstStyle/>
        <a:p>
          <a:endParaRPr lang="ru-RU"/>
        </a:p>
      </dgm:t>
    </dgm:pt>
    <dgm:pt modelId="{2AE8FF2C-5BF5-46B0-96F3-276A6D4C38E6}" type="pres">
      <dgm:prSet presAssocID="{98D40DDB-5860-4334-9232-D3CA9B8D0DF2}" presName="parTrans" presStyleLbl="bgSibTrans2D1" presStyleIdx="0" presStyleCnt="2" custLinFactNeighborX="24520" custLinFactNeighborY="-77272"/>
      <dgm:spPr/>
      <dgm:t>
        <a:bodyPr/>
        <a:lstStyle/>
        <a:p>
          <a:endParaRPr lang="ru-RU"/>
        </a:p>
      </dgm:t>
    </dgm:pt>
    <dgm:pt modelId="{9B9FFCAD-22CB-4A66-AE22-171F4C51CB10}" type="pres">
      <dgm:prSet presAssocID="{E24BAD95-14D1-49DC-AE79-A5F21829BF0C}" presName="node" presStyleLbl="node1" presStyleIdx="0" presStyleCnt="2" custScaleX="150064" custRadScaleRad="70463" custRadScaleInc="232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09D5CE-DEE8-4F5B-84AF-B3DB2DCBD0AF}" type="pres">
      <dgm:prSet presAssocID="{8AEA47F4-DE24-4116-895F-A6A69642A1BE}" presName="parTrans" presStyleLbl="bgSibTrans2D1" presStyleIdx="1" presStyleCnt="2" custLinFactNeighborX="21916" custLinFactNeighborY="72525"/>
      <dgm:spPr/>
      <dgm:t>
        <a:bodyPr/>
        <a:lstStyle/>
        <a:p>
          <a:endParaRPr lang="ru-RU"/>
        </a:p>
      </dgm:t>
    </dgm:pt>
    <dgm:pt modelId="{ACA2F8CC-F28C-455E-81EE-912640353EAD}" type="pres">
      <dgm:prSet presAssocID="{E87DCC72-706F-4F60-8430-04AE29162833}" presName="node" presStyleLbl="node1" presStyleIdx="1" presStyleCnt="2" custScaleX="145877" custRadScaleRad="44960" custRadScaleInc="-1938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480670-1CAA-4492-8588-3FAE55CFC1ED}" type="presOf" srcId="{FFC6C19A-D1BD-4EEE-A9DA-3D764B463C87}" destId="{30F0DC53-868C-413D-87F4-DC3C8A3A29F8}" srcOrd="0" destOrd="0" presId="urn:microsoft.com/office/officeart/2005/8/layout/radial4"/>
    <dgm:cxn modelId="{C5E3DF2C-B57E-46D5-9241-FDE32122E34F}" type="presOf" srcId="{E24BAD95-14D1-49DC-AE79-A5F21829BF0C}" destId="{9B9FFCAD-22CB-4A66-AE22-171F4C51CB10}" srcOrd="0" destOrd="0" presId="urn:microsoft.com/office/officeart/2005/8/layout/radial4"/>
    <dgm:cxn modelId="{6AB2BBB0-DE8A-45BF-BDC4-87EB85E815C1}" srcId="{FFC6C19A-D1BD-4EEE-A9DA-3D764B463C87}" destId="{36F6A84F-1E1E-4195-92C9-572143452F44}" srcOrd="0" destOrd="0" parTransId="{DFE59D5E-A65F-4A12-9E18-E47696C92CC9}" sibTransId="{22B8F3B6-3BCC-420E-8EAB-B3D0DF388A1C}"/>
    <dgm:cxn modelId="{3B70E96E-E8EF-472E-A9F6-C165F33CEE1F}" srcId="{36F6A84F-1E1E-4195-92C9-572143452F44}" destId="{E87DCC72-706F-4F60-8430-04AE29162833}" srcOrd="1" destOrd="0" parTransId="{8AEA47F4-DE24-4116-895F-A6A69642A1BE}" sibTransId="{7C595C21-676E-4626-B620-DEF370A97178}"/>
    <dgm:cxn modelId="{FDEA5EC7-E32C-40E3-BC0A-CCA37DF6DCEB}" type="presOf" srcId="{36F6A84F-1E1E-4195-92C9-572143452F44}" destId="{427A45E5-BB97-484B-AA0B-C69506AEA082}" srcOrd="0" destOrd="0" presId="urn:microsoft.com/office/officeart/2005/8/layout/radial4"/>
    <dgm:cxn modelId="{8A3945A9-5BA8-4205-AC73-F0CA579D4F5F}" type="presOf" srcId="{E87DCC72-706F-4F60-8430-04AE29162833}" destId="{ACA2F8CC-F28C-455E-81EE-912640353EAD}" srcOrd="0" destOrd="0" presId="urn:microsoft.com/office/officeart/2005/8/layout/radial4"/>
    <dgm:cxn modelId="{7B6065C4-EC8B-4265-BC36-422D269EFD51}" type="presOf" srcId="{8AEA47F4-DE24-4116-895F-A6A69642A1BE}" destId="{2A09D5CE-DEE8-4F5B-84AF-B3DB2DCBD0AF}" srcOrd="0" destOrd="0" presId="urn:microsoft.com/office/officeart/2005/8/layout/radial4"/>
    <dgm:cxn modelId="{5636221D-C3E2-40E3-A644-AD76C2C0CDFC}" srcId="{36F6A84F-1E1E-4195-92C9-572143452F44}" destId="{E24BAD95-14D1-49DC-AE79-A5F21829BF0C}" srcOrd="0" destOrd="0" parTransId="{98D40DDB-5860-4334-9232-D3CA9B8D0DF2}" sibTransId="{47916330-94E7-4297-9503-DA6FDBA55759}"/>
    <dgm:cxn modelId="{CD9F2533-B679-4AC3-A810-1323B49FDDB2}" type="presOf" srcId="{98D40DDB-5860-4334-9232-D3CA9B8D0DF2}" destId="{2AE8FF2C-5BF5-46B0-96F3-276A6D4C38E6}" srcOrd="0" destOrd="0" presId="urn:microsoft.com/office/officeart/2005/8/layout/radial4"/>
    <dgm:cxn modelId="{E50278E6-FBB3-4ECE-AF07-FDB70956E104}" type="presParOf" srcId="{30F0DC53-868C-413D-87F4-DC3C8A3A29F8}" destId="{427A45E5-BB97-484B-AA0B-C69506AEA082}" srcOrd="0" destOrd="0" presId="urn:microsoft.com/office/officeart/2005/8/layout/radial4"/>
    <dgm:cxn modelId="{000A4434-EAE7-4461-A882-55D33444D145}" type="presParOf" srcId="{30F0DC53-868C-413D-87F4-DC3C8A3A29F8}" destId="{2AE8FF2C-5BF5-46B0-96F3-276A6D4C38E6}" srcOrd="1" destOrd="0" presId="urn:microsoft.com/office/officeart/2005/8/layout/radial4"/>
    <dgm:cxn modelId="{DDF0E774-2562-4286-A8FF-8CC6344EBDC8}" type="presParOf" srcId="{30F0DC53-868C-413D-87F4-DC3C8A3A29F8}" destId="{9B9FFCAD-22CB-4A66-AE22-171F4C51CB10}" srcOrd="2" destOrd="0" presId="urn:microsoft.com/office/officeart/2005/8/layout/radial4"/>
    <dgm:cxn modelId="{2DFB6B62-EE3E-49DD-8911-DEDD6298B57E}" type="presParOf" srcId="{30F0DC53-868C-413D-87F4-DC3C8A3A29F8}" destId="{2A09D5CE-DEE8-4F5B-84AF-B3DB2DCBD0AF}" srcOrd="3" destOrd="0" presId="urn:microsoft.com/office/officeart/2005/8/layout/radial4"/>
    <dgm:cxn modelId="{327BD646-E3CB-4FF5-871E-6FA1E28B1FB4}" type="presParOf" srcId="{30F0DC53-868C-413D-87F4-DC3C8A3A29F8}" destId="{ACA2F8CC-F28C-455E-81EE-912640353EAD}" srcOrd="4" destOrd="0" presId="urn:microsoft.com/office/officeart/2005/8/layout/radial4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B396C3B-12A9-414B-83E5-872C9E50D245}" type="doc">
      <dgm:prSet loTypeId="urn:microsoft.com/office/officeart/2005/8/layout/radial6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184DA57D-F5B9-4B0A-81DB-BFF5743DF28D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Повышение эффективности бюджетных расходов</a:t>
          </a:r>
          <a:endParaRPr lang="ru-RU" sz="2400" b="1" dirty="0">
            <a:solidFill>
              <a:srgbClr val="030F1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8110396-62AE-4C5A-BD9F-78923E3C5DC0}" type="parTrans" cxnId="{197DD7CD-3248-4F80-865D-0F7F723F0515}">
      <dgm:prSet/>
      <dgm:spPr/>
      <dgm:t>
        <a:bodyPr/>
        <a:lstStyle/>
        <a:p>
          <a:endParaRPr lang="ru-RU"/>
        </a:p>
      </dgm:t>
    </dgm:pt>
    <dgm:pt modelId="{9A87D320-87D3-4451-A11E-7E716A072CE7}" type="sibTrans" cxnId="{197DD7CD-3248-4F80-865D-0F7F723F0515}">
      <dgm:prSet/>
      <dgm:spPr/>
      <dgm:t>
        <a:bodyPr/>
        <a:lstStyle/>
        <a:p>
          <a:endParaRPr lang="ru-RU"/>
        </a:p>
      </dgm:t>
    </dgm:pt>
    <dgm:pt modelId="{8C6B28F2-4CDA-4681-B3EC-C0BC60DC9825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Формирование бюджетных параметров, исходя из реальных финансовых возможностей бюджета</a:t>
          </a:r>
          <a:endParaRPr lang="ru-RU" sz="2000" dirty="0">
            <a:solidFill>
              <a:srgbClr val="030F1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3E2AFC4-483F-4D90-B011-6C7069715EDC}" type="parTrans" cxnId="{1438775A-FBD3-4E09-AE96-A1E795C7410D}">
      <dgm:prSet/>
      <dgm:spPr/>
      <dgm:t>
        <a:bodyPr/>
        <a:lstStyle/>
        <a:p>
          <a:endParaRPr lang="ru-RU"/>
        </a:p>
      </dgm:t>
    </dgm:pt>
    <dgm:pt modelId="{7FA9BD0C-6A40-41EC-97AF-67E9300CF5CD}" type="sibTrans" cxnId="{1438775A-FBD3-4E09-AE96-A1E795C7410D}">
      <dgm:prSet/>
      <dgm:spPr/>
      <dgm:t>
        <a:bodyPr/>
        <a:lstStyle/>
        <a:p>
          <a:endParaRPr lang="ru-RU"/>
        </a:p>
      </dgm:t>
    </dgm:pt>
    <dgm:pt modelId="{3A0BF5DD-4185-4B60-8571-E5DAE94B223D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Поэтапное снижение просроченной кредиторской задолженности</a:t>
          </a:r>
          <a:endParaRPr lang="ru-RU" sz="2000" dirty="0">
            <a:solidFill>
              <a:srgbClr val="030F1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9B4BA54-E497-4EBF-9F16-4A4B7843B4E7}" type="parTrans" cxnId="{9E2B0949-A8B9-4038-8C00-C38C31A8BEBF}">
      <dgm:prSet/>
      <dgm:spPr/>
      <dgm:t>
        <a:bodyPr/>
        <a:lstStyle/>
        <a:p>
          <a:endParaRPr lang="ru-RU"/>
        </a:p>
      </dgm:t>
    </dgm:pt>
    <dgm:pt modelId="{0488F1FA-5985-4BC0-B6B7-74508939ADAF}" type="sibTrans" cxnId="{9E2B0949-A8B9-4038-8C00-C38C31A8BEBF}">
      <dgm:prSet/>
      <dgm:spPr/>
      <dgm:t>
        <a:bodyPr/>
        <a:lstStyle/>
        <a:p>
          <a:endParaRPr lang="ru-RU"/>
        </a:p>
      </dgm:t>
    </dgm:pt>
    <dgm:pt modelId="{D4A10774-69EC-44FC-9146-E87901B8C3DC}">
      <dgm:prSet custT="1"/>
      <dgm:spPr/>
      <dgm:t>
        <a:bodyPr/>
        <a:lstStyle/>
        <a:p>
          <a:r>
            <a:rPr lang="ru-RU" sz="20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Безусловное исполнение  действующих расходных обязательств</a:t>
          </a:r>
          <a:endParaRPr lang="ru-RU" sz="20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C71FE286-6942-41DD-BAFE-7E71049FA8B1}" type="parTrans" cxnId="{59AEDF1D-0848-4D44-BF14-424E3F2318F9}">
      <dgm:prSet/>
      <dgm:spPr/>
      <dgm:t>
        <a:bodyPr/>
        <a:lstStyle/>
        <a:p>
          <a:endParaRPr lang="ru-RU"/>
        </a:p>
      </dgm:t>
    </dgm:pt>
    <dgm:pt modelId="{D54EBC4D-B500-478A-ABCD-6248AAC10D1F}" type="sibTrans" cxnId="{59AEDF1D-0848-4D44-BF14-424E3F2318F9}">
      <dgm:prSet/>
      <dgm:spPr/>
      <dgm:t>
        <a:bodyPr/>
        <a:lstStyle/>
        <a:p>
          <a:endParaRPr lang="ru-RU"/>
        </a:p>
      </dgm:t>
    </dgm:pt>
    <dgm:pt modelId="{5A09A97D-76AC-4A96-8405-ABC020D8A557}">
      <dgm:prSet custT="1"/>
      <dgm:spPr/>
      <dgm:t>
        <a:bodyPr/>
        <a:lstStyle/>
        <a:p>
          <a:r>
            <a:rPr lang="ru-RU" sz="20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Недопущение принятия новых бюджетных обязательств, не обеспеченных доходными источниками</a:t>
          </a:r>
          <a:endParaRPr lang="ru-RU" sz="20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2C316FF8-5D54-46F8-B58F-760B29B84BDB}" type="parTrans" cxnId="{494C2D82-795A-49D9-90D8-42B0633B9BC7}">
      <dgm:prSet/>
      <dgm:spPr/>
      <dgm:t>
        <a:bodyPr/>
        <a:lstStyle/>
        <a:p>
          <a:endParaRPr lang="ru-RU"/>
        </a:p>
      </dgm:t>
    </dgm:pt>
    <dgm:pt modelId="{E03329CC-1D8F-4A0D-AA08-3D79F365FA28}" type="sibTrans" cxnId="{494C2D82-795A-49D9-90D8-42B0633B9BC7}">
      <dgm:prSet/>
      <dgm:spPr/>
      <dgm:t>
        <a:bodyPr/>
        <a:lstStyle/>
        <a:p>
          <a:endParaRPr lang="ru-RU"/>
        </a:p>
      </dgm:t>
    </dgm:pt>
    <dgm:pt modelId="{BC8E4E6C-DDD8-4C11-88D0-D7CD2FDD209B}" type="pres">
      <dgm:prSet presAssocID="{9B396C3B-12A9-414B-83E5-872C9E50D24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A4B3CFF-6A24-4B33-9C36-454E02FB209B}" type="pres">
      <dgm:prSet presAssocID="{184DA57D-F5B9-4B0A-81DB-BFF5743DF28D}" presName="centerShape" presStyleLbl="node0" presStyleIdx="0" presStyleCnt="1" custScaleX="129410" custLinFactNeighborX="2300" custLinFactNeighborY="-1386"/>
      <dgm:spPr/>
      <dgm:t>
        <a:bodyPr/>
        <a:lstStyle/>
        <a:p>
          <a:endParaRPr lang="ru-RU"/>
        </a:p>
      </dgm:t>
    </dgm:pt>
    <dgm:pt modelId="{DE7DAFEC-0456-4BA6-BCEF-B4EC66A76179}" type="pres">
      <dgm:prSet presAssocID="{8C6B28F2-4CDA-4681-B3EC-C0BC60DC9825}" presName="node" presStyleLbl="node1" presStyleIdx="0" presStyleCnt="4" custScaleX="250141" custRadScaleRad="100073" custRadScaleInc="-30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ADB713-56FB-4AB9-9542-B2851336FE17}" type="pres">
      <dgm:prSet presAssocID="{8C6B28F2-4CDA-4681-B3EC-C0BC60DC9825}" presName="dummy" presStyleCnt="0"/>
      <dgm:spPr/>
    </dgm:pt>
    <dgm:pt modelId="{69F4952B-48E7-48D0-ADCD-D7EBC3328C27}" type="pres">
      <dgm:prSet presAssocID="{7FA9BD0C-6A40-41EC-97AF-67E9300CF5CD}" presName="sibTrans" presStyleLbl="sibTrans2D1" presStyleIdx="0" presStyleCnt="4"/>
      <dgm:spPr/>
      <dgm:t>
        <a:bodyPr/>
        <a:lstStyle/>
        <a:p>
          <a:endParaRPr lang="ru-RU"/>
        </a:p>
      </dgm:t>
    </dgm:pt>
    <dgm:pt modelId="{E936CDC8-B95E-4198-A0AA-1CEC8EE27CE9}" type="pres">
      <dgm:prSet presAssocID="{D4A10774-69EC-44FC-9146-E87901B8C3DC}" presName="node" presStyleLbl="node1" presStyleIdx="1" presStyleCnt="4" custScaleX="141707" custRadScaleRad="128952" custRadScaleInc="-4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8EEC25-513B-4C41-8F37-6CA4DB687F28}" type="pres">
      <dgm:prSet presAssocID="{D4A10774-69EC-44FC-9146-E87901B8C3DC}" presName="dummy" presStyleCnt="0"/>
      <dgm:spPr/>
    </dgm:pt>
    <dgm:pt modelId="{97C23D08-9832-4AA5-9503-F8FC25B0428E}" type="pres">
      <dgm:prSet presAssocID="{D54EBC4D-B500-478A-ABCD-6248AAC10D1F}" presName="sibTrans" presStyleLbl="sibTrans2D1" presStyleIdx="1" presStyleCnt="4"/>
      <dgm:spPr/>
      <dgm:t>
        <a:bodyPr/>
        <a:lstStyle/>
        <a:p>
          <a:endParaRPr lang="ru-RU"/>
        </a:p>
      </dgm:t>
    </dgm:pt>
    <dgm:pt modelId="{275CA708-3217-4E27-9F69-038848DB015D}" type="pres">
      <dgm:prSet presAssocID="{5A09A97D-76AC-4A96-8405-ABC020D8A557}" presName="node" presStyleLbl="node1" presStyleIdx="2" presStyleCnt="4" custScaleX="246556" custScaleY="1098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B9264E-A5DF-4FC1-8A38-F03CBB835C5C}" type="pres">
      <dgm:prSet presAssocID="{5A09A97D-76AC-4A96-8405-ABC020D8A557}" presName="dummy" presStyleCnt="0"/>
      <dgm:spPr/>
    </dgm:pt>
    <dgm:pt modelId="{3926DFB4-DD35-4702-8587-C9AF1EA9620E}" type="pres">
      <dgm:prSet presAssocID="{E03329CC-1D8F-4A0D-AA08-3D79F365FA28}" presName="sibTrans" presStyleLbl="sibTrans2D1" presStyleIdx="2" presStyleCnt="4"/>
      <dgm:spPr/>
      <dgm:t>
        <a:bodyPr/>
        <a:lstStyle/>
        <a:p>
          <a:endParaRPr lang="ru-RU"/>
        </a:p>
      </dgm:t>
    </dgm:pt>
    <dgm:pt modelId="{D889667F-F8FD-4DF8-805F-6D351D70746A}" type="pres">
      <dgm:prSet presAssocID="{3A0BF5DD-4185-4B60-8571-E5DAE94B223D}" presName="node" presStyleLbl="node1" presStyleIdx="3" presStyleCnt="4" custScaleX="174930" custRadScaleRad="128976" custRadScaleInc="-36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4FA86B-F66A-4241-9558-C05C30B2129A}" type="pres">
      <dgm:prSet presAssocID="{3A0BF5DD-4185-4B60-8571-E5DAE94B223D}" presName="dummy" presStyleCnt="0"/>
      <dgm:spPr/>
    </dgm:pt>
    <dgm:pt modelId="{5BF79BC3-1D72-44EE-B4D2-F4C0C7B18058}" type="pres">
      <dgm:prSet presAssocID="{0488F1FA-5985-4BC0-B6B7-74508939ADAF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494C2D82-795A-49D9-90D8-42B0633B9BC7}" srcId="{184DA57D-F5B9-4B0A-81DB-BFF5743DF28D}" destId="{5A09A97D-76AC-4A96-8405-ABC020D8A557}" srcOrd="2" destOrd="0" parTransId="{2C316FF8-5D54-46F8-B58F-760B29B84BDB}" sibTransId="{E03329CC-1D8F-4A0D-AA08-3D79F365FA28}"/>
    <dgm:cxn modelId="{BB4A773F-97EC-4DFA-8CAC-A4F6C341E5AE}" type="presOf" srcId="{5A09A97D-76AC-4A96-8405-ABC020D8A557}" destId="{275CA708-3217-4E27-9F69-038848DB015D}" srcOrd="0" destOrd="0" presId="urn:microsoft.com/office/officeart/2005/8/layout/radial6"/>
    <dgm:cxn modelId="{197DD7CD-3248-4F80-865D-0F7F723F0515}" srcId="{9B396C3B-12A9-414B-83E5-872C9E50D245}" destId="{184DA57D-F5B9-4B0A-81DB-BFF5743DF28D}" srcOrd="0" destOrd="0" parTransId="{D8110396-62AE-4C5A-BD9F-78923E3C5DC0}" sibTransId="{9A87D320-87D3-4451-A11E-7E716A072CE7}"/>
    <dgm:cxn modelId="{59AEDF1D-0848-4D44-BF14-424E3F2318F9}" srcId="{184DA57D-F5B9-4B0A-81DB-BFF5743DF28D}" destId="{D4A10774-69EC-44FC-9146-E87901B8C3DC}" srcOrd="1" destOrd="0" parTransId="{C71FE286-6942-41DD-BAFE-7E71049FA8B1}" sibTransId="{D54EBC4D-B500-478A-ABCD-6248AAC10D1F}"/>
    <dgm:cxn modelId="{89DD3F15-AA41-4E5E-932A-023C2129B1B2}" type="presOf" srcId="{0488F1FA-5985-4BC0-B6B7-74508939ADAF}" destId="{5BF79BC3-1D72-44EE-B4D2-F4C0C7B18058}" srcOrd="0" destOrd="0" presId="urn:microsoft.com/office/officeart/2005/8/layout/radial6"/>
    <dgm:cxn modelId="{7456377B-C1F3-4AFC-990A-4C99C2DEA0EF}" type="presOf" srcId="{D4A10774-69EC-44FC-9146-E87901B8C3DC}" destId="{E936CDC8-B95E-4198-A0AA-1CEC8EE27CE9}" srcOrd="0" destOrd="0" presId="urn:microsoft.com/office/officeart/2005/8/layout/radial6"/>
    <dgm:cxn modelId="{1389E24A-3397-44AA-A2E7-DEB73AC8FB00}" type="presOf" srcId="{9B396C3B-12A9-414B-83E5-872C9E50D245}" destId="{BC8E4E6C-DDD8-4C11-88D0-D7CD2FDD209B}" srcOrd="0" destOrd="0" presId="urn:microsoft.com/office/officeart/2005/8/layout/radial6"/>
    <dgm:cxn modelId="{9E2B0949-A8B9-4038-8C00-C38C31A8BEBF}" srcId="{184DA57D-F5B9-4B0A-81DB-BFF5743DF28D}" destId="{3A0BF5DD-4185-4B60-8571-E5DAE94B223D}" srcOrd="3" destOrd="0" parTransId="{49B4BA54-E497-4EBF-9F16-4A4B7843B4E7}" sibTransId="{0488F1FA-5985-4BC0-B6B7-74508939ADAF}"/>
    <dgm:cxn modelId="{03120347-AB54-4CC9-A55A-04729742CB76}" type="presOf" srcId="{E03329CC-1D8F-4A0D-AA08-3D79F365FA28}" destId="{3926DFB4-DD35-4702-8587-C9AF1EA9620E}" srcOrd="0" destOrd="0" presId="urn:microsoft.com/office/officeart/2005/8/layout/radial6"/>
    <dgm:cxn modelId="{1438775A-FBD3-4E09-AE96-A1E795C7410D}" srcId="{184DA57D-F5B9-4B0A-81DB-BFF5743DF28D}" destId="{8C6B28F2-4CDA-4681-B3EC-C0BC60DC9825}" srcOrd="0" destOrd="0" parTransId="{03E2AFC4-483F-4D90-B011-6C7069715EDC}" sibTransId="{7FA9BD0C-6A40-41EC-97AF-67E9300CF5CD}"/>
    <dgm:cxn modelId="{F32C3476-31B5-4BA4-A3C1-80A319AC3ED7}" type="presOf" srcId="{3A0BF5DD-4185-4B60-8571-E5DAE94B223D}" destId="{D889667F-F8FD-4DF8-805F-6D351D70746A}" srcOrd="0" destOrd="0" presId="urn:microsoft.com/office/officeart/2005/8/layout/radial6"/>
    <dgm:cxn modelId="{2034D609-EF83-4E78-9F66-F4207BD9B549}" type="presOf" srcId="{184DA57D-F5B9-4B0A-81DB-BFF5743DF28D}" destId="{DA4B3CFF-6A24-4B33-9C36-454E02FB209B}" srcOrd="0" destOrd="0" presId="urn:microsoft.com/office/officeart/2005/8/layout/radial6"/>
    <dgm:cxn modelId="{90FA3C06-E139-4427-B6C9-3070FFA4B5FA}" type="presOf" srcId="{7FA9BD0C-6A40-41EC-97AF-67E9300CF5CD}" destId="{69F4952B-48E7-48D0-ADCD-D7EBC3328C27}" srcOrd="0" destOrd="0" presId="urn:microsoft.com/office/officeart/2005/8/layout/radial6"/>
    <dgm:cxn modelId="{726FF8D4-5DDD-40A9-B0B0-2515BA306AC2}" type="presOf" srcId="{8C6B28F2-4CDA-4681-B3EC-C0BC60DC9825}" destId="{DE7DAFEC-0456-4BA6-BCEF-B4EC66A76179}" srcOrd="0" destOrd="0" presId="urn:microsoft.com/office/officeart/2005/8/layout/radial6"/>
    <dgm:cxn modelId="{7256F859-633C-41B6-BC79-356050F00A30}" type="presOf" srcId="{D54EBC4D-B500-478A-ABCD-6248AAC10D1F}" destId="{97C23D08-9832-4AA5-9503-F8FC25B0428E}" srcOrd="0" destOrd="0" presId="urn:microsoft.com/office/officeart/2005/8/layout/radial6"/>
    <dgm:cxn modelId="{F9CA76DE-D4E4-40F3-B912-2BAE7B61DDF8}" type="presParOf" srcId="{BC8E4E6C-DDD8-4C11-88D0-D7CD2FDD209B}" destId="{DA4B3CFF-6A24-4B33-9C36-454E02FB209B}" srcOrd="0" destOrd="0" presId="urn:microsoft.com/office/officeart/2005/8/layout/radial6"/>
    <dgm:cxn modelId="{9182B542-353A-4625-8A1C-14C150AB020F}" type="presParOf" srcId="{BC8E4E6C-DDD8-4C11-88D0-D7CD2FDD209B}" destId="{DE7DAFEC-0456-4BA6-BCEF-B4EC66A76179}" srcOrd="1" destOrd="0" presId="urn:microsoft.com/office/officeart/2005/8/layout/radial6"/>
    <dgm:cxn modelId="{B1070E69-FFF7-417C-AE1D-27BD49578D51}" type="presParOf" srcId="{BC8E4E6C-DDD8-4C11-88D0-D7CD2FDD209B}" destId="{CCADB713-56FB-4AB9-9542-B2851336FE17}" srcOrd="2" destOrd="0" presId="urn:microsoft.com/office/officeart/2005/8/layout/radial6"/>
    <dgm:cxn modelId="{05590D2A-FAEF-4932-A5B3-CC380B8CFF9A}" type="presParOf" srcId="{BC8E4E6C-DDD8-4C11-88D0-D7CD2FDD209B}" destId="{69F4952B-48E7-48D0-ADCD-D7EBC3328C27}" srcOrd="3" destOrd="0" presId="urn:microsoft.com/office/officeart/2005/8/layout/radial6"/>
    <dgm:cxn modelId="{CD5449F0-8D3B-4AA8-816C-1F4F346CA2E0}" type="presParOf" srcId="{BC8E4E6C-DDD8-4C11-88D0-D7CD2FDD209B}" destId="{E936CDC8-B95E-4198-A0AA-1CEC8EE27CE9}" srcOrd="4" destOrd="0" presId="urn:microsoft.com/office/officeart/2005/8/layout/radial6"/>
    <dgm:cxn modelId="{7DBA9021-DDC0-44C3-8F1A-588254D13EFC}" type="presParOf" srcId="{BC8E4E6C-DDD8-4C11-88D0-D7CD2FDD209B}" destId="{718EEC25-513B-4C41-8F37-6CA4DB687F28}" srcOrd="5" destOrd="0" presId="urn:microsoft.com/office/officeart/2005/8/layout/radial6"/>
    <dgm:cxn modelId="{35F12B19-5C45-4D59-9F04-6AEC77A5A2C2}" type="presParOf" srcId="{BC8E4E6C-DDD8-4C11-88D0-D7CD2FDD209B}" destId="{97C23D08-9832-4AA5-9503-F8FC25B0428E}" srcOrd="6" destOrd="0" presId="urn:microsoft.com/office/officeart/2005/8/layout/radial6"/>
    <dgm:cxn modelId="{940B980E-EF20-486E-9711-6F333B603DBA}" type="presParOf" srcId="{BC8E4E6C-DDD8-4C11-88D0-D7CD2FDD209B}" destId="{275CA708-3217-4E27-9F69-038848DB015D}" srcOrd="7" destOrd="0" presId="urn:microsoft.com/office/officeart/2005/8/layout/radial6"/>
    <dgm:cxn modelId="{AEBD6BEC-12AE-440A-AE5B-1EDA4088C79C}" type="presParOf" srcId="{BC8E4E6C-DDD8-4C11-88D0-D7CD2FDD209B}" destId="{B2B9264E-A5DF-4FC1-8A38-F03CBB835C5C}" srcOrd="8" destOrd="0" presId="urn:microsoft.com/office/officeart/2005/8/layout/radial6"/>
    <dgm:cxn modelId="{1E2FE503-EAE8-49CA-A3C0-5DF42E0BE65A}" type="presParOf" srcId="{BC8E4E6C-DDD8-4C11-88D0-D7CD2FDD209B}" destId="{3926DFB4-DD35-4702-8587-C9AF1EA9620E}" srcOrd="9" destOrd="0" presId="urn:microsoft.com/office/officeart/2005/8/layout/radial6"/>
    <dgm:cxn modelId="{EC368F91-3F8E-460F-9898-5AFF51EF8D7E}" type="presParOf" srcId="{BC8E4E6C-DDD8-4C11-88D0-D7CD2FDD209B}" destId="{D889667F-F8FD-4DF8-805F-6D351D70746A}" srcOrd="10" destOrd="0" presId="urn:microsoft.com/office/officeart/2005/8/layout/radial6"/>
    <dgm:cxn modelId="{44F07BDD-33E3-4B62-8168-2A098A8C9954}" type="presParOf" srcId="{BC8E4E6C-DDD8-4C11-88D0-D7CD2FDD209B}" destId="{204FA86B-F66A-4241-9558-C05C30B2129A}" srcOrd="11" destOrd="0" presId="urn:microsoft.com/office/officeart/2005/8/layout/radial6"/>
    <dgm:cxn modelId="{115C1D48-0584-4040-82A2-08A0F268F74F}" type="presParOf" srcId="{BC8E4E6C-DDD8-4C11-88D0-D7CD2FDD209B}" destId="{5BF79BC3-1D72-44EE-B4D2-F4C0C7B18058}" srcOrd="12" destOrd="0" presId="urn:microsoft.com/office/officeart/2005/8/layout/radial6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32C1D62-E7FF-469A-B82F-FF488DC5090C}" type="doc">
      <dgm:prSet loTypeId="urn:microsoft.com/office/officeart/2005/8/layout/radial1" loCatId="relationship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CA65A85B-D3C2-4242-A1D9-1327C9E6DF3B}">
      <dgm:prSet phldrT="[Текст]" custT="1"/>
      <dgm:spPr>
        <a:solidFill>
          <a:srgbClr val="C4D2F8"/>
        </a:solidFill>
      </dgm:spPr>
      <dgm:t>
        <a:bodyPr/>
        <a:lstStyle/>
        <a:p>
          <a:pPr>
            <a:spcAft>
              <a:spcPts val="0"/>
            </a:spcAft>
          </a:pPr>
          <a:r>
            <a:rPr lang="ru-RU" sz="4000" b="1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Расходы бюджета на 2021 год</a:t>
          </a:r>
        </a:p>
      </dgm:t>
    </dgm:pt>
    <dgm:pt modelId="{71C28552-3453-4B66-8F80-E69834102EF4}" type="parTrans" cxnId="{38C20C2F-1E82-4B87-8B45-8F3296DE774A}">
      <dgm:prSet/>
      <dgm:spPr/>
      <dgm:t>
        <a:bodyPr/>
        <a:lstStyle/>
        <a:p>
          <a:endParaRPr lang="ru-RU"/>
        </a:p>
      </dgm:t>
    </dgm:pt>
    <dgm:pt modelId="{1F28FF9D-972B-4D47-876B-174C09B2E1B1}" type="sibTrans" cxnId="{38C20C2F-1E82-4B87-8B45-8F3296DE774A}">
      <dgm:prSet/>
      <dgm:spPr/>
      <dgm:t>
        <a:bodyPr/>
        <a:lstStyle/>
        <a:p>
          <a:endParaRPr lang="ru-RU"/>
        </a:p>
      </dgm:t>
    </dgm:pt>
    <dgm:pt modelId="{E3997B01-1A72-40C2-BD1C-492AB3C0A888}">
      <dgm:prSet phldrT="[Текст]" custT="1"/>
      <dgm:spPr>
        <a:solidFill>
          <a:srgbClr val="FFC000"/>
        </a:solidFill>
      </dgm:spPr>
      <dgm:t>
        <a:bodyPr/>
        <a:lstStyle/>
        <a:p>
          <a:pPr algn="ctr">
            <a:lnSpc>
              <a:spcPct val="90000"/>
            </a:lnSpc>
            <a:spcAft>
              <a:spcPct val="35000"/>
            </a:spcAft>
          </a:pPr>
          <a:r>
            <a:rPr lang="ru-RU" sz="2200" b="1" u="sng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Общегосударственные вопросы</a:t>
          </a:r>
          <a:r>
            <a:rPr lang="ru-RU" sz="2200" b="1" u="none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200" b="0" i="1" u="none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2439,1 </a:t>
          </a:r>
          <a:r>
            <a:rPr lang="ru-RU" sz="2200" i="1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тыс.руб.</a:t>
          </a:r>
          <a:endParaRPr lang="ru-RU" sz="1800" i="1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6970E94E-967E-4F43-9BB3-BF135B1FCF55}" type="parTrans" cxnId="{F64C6891-A361-4C19-95C7-49A544CD076E}">
      <dgm:prSet/>
      <dgm:spPr/>
      <dgm:t>
        <a:bodyPr/>
        <a:lstStyle/>
        <a:p>
          <a:endParaRPr lang="ru-RU"/>
        </a:p>
      </dgm:t>
    </dgm:pt>
    <dgm:pt modelId="{59B1512C-191D-4C67-A16F-326E6ABB6247}" type="sibTrans" cxnId="{F64C6891-A361-4C19-95C7-49A544CD076E}">
      <dgm:prSet/>
      <dgm:spPr/>
      <dgm:t>
        <a:bodyPr/>
        <a:lstStyle/>
        <a:p>
          <a:endParaRPr lang="ru-RU"/>
        </a:p>
      </dgm:t>
    </dgm:pt>
    <dgm:pt modelId="{43E3BC86-4E68-4C82-AEE7-DD89AA5D4E8B}">
      <dgm:prSet phldrT="[Текст]" custT="1"/>
      <dgm:spPr>
        <a:solidFill>
          <a:srgbClr val="FFC000"/>
        </a:solidFill>
      </dgm:spPr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ru-RU" sz="18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Содержание АУП </a:t>
          </a:r>
          <a:r>
            <a:rPr lang="ru-RU" sz="1800" b="1" u="none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–</a:t>
          </a:r>
          <a:r>
            <a:rPr lang="ru-RU" sz="18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1988,3 (или 81,5%)</a:t>
          </a:r>
          <a:endParaRPr lang="ru-RU" sz="18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51AF4C2D-F24B-4233-8470-2DAD391E8161}" type="parTrans" cxnId="{0AD7A96B-22CD-41AF-84AC-3476955B9F1E}">
      <dgm:prSet/>
      <dgm:spPr/>
      <dgm:t>
        <a:bodyPr/>
        <a:lstStyle/>
        <a:p>
          <a:endParaRPr lang="ru-RU"/>
        </a:p>
      </dgm:t>
    </dgm:pt>
    <dgm:pt modelId="{6D18F836-0DC4-400B-8FF7-53CA4FB09C06}" type="sibTrans" cxnId="{0AD7A96B-22CD-41AF-84AC-3476955B9F1E}">
      <dgm:prSet/>
      <dgm:spPr/>
      <dgm:t>
        <a:bodyPr/>
        <a:lstStyle/>
        <a:p>
          <a:endParaRPr lang="ru-RU"/>
        </a:p>
      </dgm:t>
    </dgm:pt>
    <dgm:pt modelId="{E321DA6F-3039-4F7B-A23D-0F830F83F9E0}">
      <dgm:prSet phldrT="[Текст]" custT="1"/>
      <dgm:spPr>
        <a:solidFill>
          <a:srgbClr val="70A8B0"/>
        </a:solidFill>
      </dgm:spPr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ru-RU" sz="2200" b="1" u="sng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Социальная политика</a:t>
          </a:r>
        </a:p>
        <a:p>
          <a:pPr algn="ctr">
            <a:lnSpc>
              <a:spcPct val="90000"/>
            </a:lnSpc>
            <a:spcAft>
              <a:spcPct val="35000"/>
            </a:spcAft>
          </a:pPr>
          <a:r>
            <a:rPr lang="ru-RU" sz="2200" i="1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70,2 тыс.руб.</a:t>
          </a:r>
          <a:endParaRPr lang="ru-RU" sz="2200" i="1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1A0D5583-2A08-4466-8401-35DA18107A9A}" type="parTrans" cxnId="{3222468F-FD77-4ADD-8D5A-9F20DAE031B8}">
      <dgm:prSet/>
      <dgm:spPr/>
      <dgm:t>
        <a:bodyPr/>
        <a:lstStyle/>
        <a:p>
          <a:endParaRPr lang="ru-RU"/>
        </a:p>
      </dgm:t>
    </dgm:pt>
    <dgm:pt modelId="{7D2B2AB3-A34F-4D13-B32C-EFC8A85F7659}" type="sibTrans" cxnId="{3222468F-FD77-4ADD-8D5A-9F20DAE031B8}">
      <dgm:prSet/>
      <dgm:spPr/>
      <dgm:t>
        <a:bodyPr/>
        <a:lstStyle/>
        <a:p>
          <a:endParaRPr lang="ru-RU"/>
        </a:p>
      </dgm:t>
    </dgm:pt>
    <dgm:pt modelId="{E2C297ED-8879-4274-84B0-E3E223965EFD}">
      <dgm:prSet phldrT="[Текст]" custT="1"/>
      <dgm:spPr>
        <a:solidFill>
          <a:srgbClr val="70A8B0"/>
        </a:solidFill>
      </dgm:spPr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ru-RU" sz="18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Пенсии муниципальным служащим – 100,0%</a:t>
          </a:r>
          <a:endParaRPr lang="ru-RU" sz="11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840463C2-9E8E-45B2-816D-2175AC7EEEA8}" type="parTrans" cxnId="{137B34DC-8816-4C00-82DF-363F8D84D38D}">
      <dgm:prSet/>
      <dgm:spPr/>
      <dgm:t>
        <a:bodyPr/>
        <a:lstStyle/>
        <a:p>
          <a:endParaRPr lang="ru-RU"/>
        </a:p>
      </dgm:t>
    </dgm:pt>
    <dgm:pt modelId="{E9C5C762-E5B9-4A72-81DD-438908EB723A}" type="sibTrans" cxnId="{137B34DC-8816-4C00-82DF-363F8D84D38D}">
      <dgm:prSet/>
      <dgm:spPr/>
      <dgm:t>
        <a:bodyPr/>
        <a:lstStyle/>
        <a:p>
          <a:endParaRPr lang="ru-RU"/>
        </a:p>
      </dgm:t>
    </dgm:pt>
    <dgm:pt modelId="{1E4FC402-F918-4C59-8FE8-E98D4A06EB09}">
      <dgm:prSet custT="1"/>
      <dgm:spPr>
        <a:solidFill>
          <a:srgbClr val="FFC000"/>
        </a:solidFill>
      </dgm:spPr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ru-RU" sz="18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Резервный фонд – 10,0 (или 0,4%)</a:t>
          </a:r>
          <a:endParaRPr lang="ru-RU" sz="11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6913561E-2725-413D-9F55-527C2F55180A}" type="parTrans" cxnId="{4D89C109-04E0-4CAD-ACD1-EACFA7FEFF89}">
      <dgm:prSet/>
      <dgm:spPr/>
      <dgm:t>
        <a:bodyPr/>
        <a:lstStyle/>
        <a:p>
          <a:endParaRPr lang="ru-RU"/>
        </a:p>
      </dgm:t>
    </dgm:pt>
    <dgm:pt modelId="{23B86FD2-E1EF-4FFA-9CB9-A1EA1EC17C69}" type="sibTrans" cxnId="{4D89C109-04E0-4CAD-ACD1-EACFA7FEFF89}">
      <dgm:prSet/>
      <dgm:spPr/>
      <dgm:t>
        <a:bodyPr/>
        <a:lstStyle/>
        <a:p>
          <a:endParaRPr lang="ru-RU"/>
        </a:p>
      </dgm:t>
    </dgm:pt>
    <dgm:pt modelId="{3C0515D6-1235-483B-8974-B5071BBFC2CB}">
      <dgm:prSet custT="1"/>
      <dgm:spPr>
        <a:solidFill>
          <a:srgbClr val="73F1AF"/>
        </a:solidFill>
      </dgm:spPr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ru-RU" sz="2200" b="1" u="sng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Национальная оборона</a:t>
          </a:r>
        </a:p>
        <a:p>
          <a:pPr algn="ctr">
            <a:lnSpc>
              <a:spcPct val="90000"/>
            </a:lnSpc>
            <a:spcAft>
              <a:spcPct val="35000"/>
            </a:spcAft>
          </a:pPr>
          <a:r>
            <a:rPr lang="ru-RU" sz="2200" b="0" i="1" u="none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110,8 тыс.руб.</a:t>
          </a:r>
          <a:endParaRPr lang="ru-RU" sz="2200" i="1" dirty="0"/>
        </a:p>
      </dgm:t>
    </dgm:pt>
    <dgm:pt modelId="{E7E29931-DBF5-43F9-97F6-D9562C32F7F5}" type="parTrans" cxnId="{865CAEFA-4386-43A3-BE3B-6446F97D7866}">
      <dgm:prSet/>
      <dgm:spPr/>
      <dgm:t>
        <a:bodyPr/>
        <a:lstStyle/>
        <a:p>
          <a:endParaRPr lang="ru-RU"/>
        </a:p>
      </dgm:t>
    </dgm:pt>
    <dgm:pt modelId="{1259D08E-3284-475D-9B27-BFCA07B4C85F}" type="sibTrans" cxnId="{865CAEFA-4386-43A3-BE3B-6446F97D7866}">
      <dgm:prSet/>
      <dgm:spPr/>
      <dgm:t>
        <a:bodyPr/>
        <a:lstStyle/>
        <a:p>
          <a:endParaRPr lang="ru-RU"/>
        </a:p>
      </dgm:t>
    </dgm:pt>
    <dgm:pt modelId="{9CCB19D5-C8D6-4791-8CDC-B88266F0F9FB}">
      <dgm:prSet custT="1"/>
      <dgm:spPr>
        <a:solidFill>
          <a:srgbClr val="73F1AF"/>
        </a:solidFill>
      </dgm:spPr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ru-RU" sz="18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Осуществление первичного воинского учета, где отсутствуют военные комиссариаты – 100,0%</a:t>
          </a:r>
          <a:endParaRPr lang="ru-RU" sz="1800" dirty="0"/>
        </a:p>
      </dgm:t>
    </dgm:pt>
    <dgm:pt modelId="{A165E21F-4D69-46A5-82C3-B4119823EE43}" type="parTrans" cxnId="{71B9ADE1-275D-4E2E-ACCB-6D88E33FCC80}">
      <dgm:prSet/>
      <dgm:spPr/>
      <dgm:t>
        <a:bodyPr/>
        <a:lstStyle/>
        <a:p>
          <a:endParaRPr lang="ru-RU"/>
        </a:p>
      </dgm:t>
    </dgm:pt>
    <dgm:pt modelId="{9321418F-DB6C-49CE-877C-B430C00AF223}" type="sibTrans" cxnId="{71B9ADE1-275D-4E2E-ACCB-6D88E33FCC80}">
      <dgm:prSet/>
      <dgm:spPr/>
      <dgm:t>
        <a:bodyPr/>
        <a:lstStyle/>
        <a:p>
          <a:endParaRPr lang="ru-RU"/>
        </a:p>
      </dgm:t>
    </dgm:pt>
    <dgm:pt modelId="{AE279A1F-4998-4D70-B85B-3488B8A0C95F}">
      <dgm:prSet custT="1"/>
      <dgm:spPr>
        <a:solidFill>
          <a:srgbClr val="FFC000"/>
        </a:solidFill>
      </dgm:spPr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ru-RU" sz="18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Содержание имущества – 440,8 (или 18,1%)</a:t>
          </a:r>
          <a:endParaRPr lang="ru-RU" sz="18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D996DBEE-E45D-4AC2-A03F-885D3F6B58E7}" type="parTrans" cxnId="{8EE1A629-2B3A-42A1-9B43-7D032220B7E1}">
      <dgm:prSet/>
      <dgm:spPr/>
      <dgm:t>
        <a:bodyPr/>
        <a:lstStyle/>
        <a:p>
          <a:endParaRPr lang="ru-RU"/>
        </a:p>
      </dgm:t>
    </dgm:pt>
    <dgm:pt modelId="{7E7FDB02-1B82-4ACC-A123-F886FA3801F5}" type="sibTrans" cxnId="{8EE1A629-2B3A-42A1-9B43-7D032220B7E1}">
      <dgm:prSet/>
      <dgm:spPr/>
      <dgm:t>
        <a:bodyPr/>
        <a:lstStyle/>
        <a:p>
          <a:endParaRPr lang="ru-RU"/>
        </a:p>
      </dgm:t>
    </dgm:pt>
    <dgm:pt modelId="{7F00BBE1-13F1-4177-8165-2DFE32128400}">
      <dgm:prSet/>
      <dgm:spPr/>
      <dgm:t>
        <a:bodyPr/>
        <a:lstStyle/>
        <a:p>
          <a:endParaRPr lang="ru-RU"/>
        </a:p>
      </dgm:t>
    </dgm:pt>
    <dgm:pt modelId="{4A6BE09B-980E-44AB-9126-2938A6BEC277}" type="parTrans" cxnId="{AF7275CA-6F3D-4DDE-8859-32A6D9794B9F}">
      <dgm:prSet/>
      <dgm:spPr/>
      <dgm:t>
        <a:bodyPr/>
        <a:lstStyle/>
        <a:p>
          <a:endParaRPr lang="ru-RU"/>
        </a:p>
      </dgm:t>
    </dgm:pt>
    <dgm:pt modelId="{B01F9053-E9DB-4645-AEEE-6CBCB26DC3C2}" type="sibTrans" cxnId="{AF7275CA-6F3D-4DDE-8859-32A6D9794B9F}">
      <dgm:prSet/>
      <dgm:spPr/>
      <dgm:t>
        <a:bodyPr/>
        <a:lstStyle/>
        <a:p>
          <a:endParaRPr lang="ru-RU"/>
        </a:p>
      </dgm:t>
    </dgm:pt>
    <dgm:pt modelId="{B1C4470F-8599-4D4A-B9C9-BC031B1D0B49}">
      <dgm:prSet/>
      <dgm:spPr/>
      <dgm:t>
        <a:bodyPr/>
        <a:lstStyle/>
        <a:p>
          <a:endParaRPr lang="ru-RU"/>
        </a:p>
      </dgm:t>
    </dgm:pt>
    <dgm:pt modelId="{8D20C8E3-8BE8-413A-B728-F85E1B08EEC4}" type="parTrans" cxnId="{267F7553-E804-4CD7-B8C1-5EFD7898A4A5}">
      <dgm:prSet/>
      <dgm:spPr/>
      <dgm:t>
        <a:bodyPr/>
        <a:lstStyle/>
        <a:p>
          <a:endParaRPr lang="ru-RU"/>
        </a:p>
      </dgm:t>
    </dgm:pt>
    <dgm:pt modelId="{9C5B39F2-E7C4-41EB-A25C-5E286632F695}" type="sibTrans" cxnId="{267F7553-E804-4CD7-B8C1-5EFD7898A4A5}">
      <dgm:prSet/>
      <dgm:spPr/>
      <dgm:t>
        <a:bodyPr/>
        <a:lstStyle/>
        <a:p>
          <a:endParaRPr lang="ru-RU"/>
        </a:p>
      </dgm:t>
    </dgm:pt>
    <dgm:pt modelId="{6859687C-6383-4731-915D-7124A7FA2FE2}">
      <dgm:prSet/>
      <dgm:spPr/>
      <dgm:t>
        <a:bodyPr/>
        <a:lstStyle/>
        <a:p>
          <a:endParaRPr lang="ru-RU"/>
        </a:p>
      </dgm:t>
    </dgm:pt>
    <dgm:pt modelId="{5C2BCDAE-B95F-454A-9263-31723734EF25}" type="parTrans" cxnId="{0F2F04AA-E0C9-4C75-AA8B-235FBDCFC1F9}">
      <dgm:prSet/>
      <dgm:spPr/>
      <dgm:t>
        <a:bodyPr/>
        <a:lstStyle/>
        <a:p>
          <a:endParaRPr lang="ru-RU"/>
        </a:p>
      </dgm:t>
    </dgm:pt>
    <dgm:pt modelId="{67207724-6FC5-496C-9E2E-61A35E2C7FF2}" type="sibTrans" cxnId="{0F2F04AA-E0C9-4C75-AA8B-235FBDCFC1F9}">
      <dgm:prSet/>
      <dgm:spPr/>
      <dgm:t>
        <a:bodyPr/>
        <a:lstStyle/>
        <a:p>
          <a:endParaRPr lang="ru-RU"/>
        </a:p>
      </dgm:t>
    </dgm:pt>
    <dgm:pt modelId="{5338E2BF-16F5-4B87-BC44-070B9439E549}">
      <dgm:prSet custT="1"/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ru-RU" sz="2200" b="1" u="sng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Национальная экономика</a:t>
          </a:r>
        </a:p>
        <a:p>
          <a:pPr algn="ctr">
            <a:lnSpc>
              <a:spcPct val="90000"/>
            </a:lnSpc>
            <a:spcAft>
              <a:spcPct val="35000"/>
            </a:spcAft>
          </a:pPr>
          <a:r>
            <a:rPr lang="ru-RU" sz="2200" b="0" i="1" u="none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3071,5 тыс.руб.</a:t>
          </a:r>
        </a:p>
      </dgm:t>
    </dgm:pt>
    <dgm:pt modelId="{CCEF4743-DAB2-4A16-B635-BEFF67815976}" type="parTrans" cxnId="{269B9BD7-F5B0-4A65-B6E2-CCD19A391DDE}">
      <dgm:prSet/>
      <dgm:spPr/>
      <dgm:t>
        <a:bodyPr/>
        <a:lstStyle/>
        <a:p>
          <a:endParaRPr lang="ru-RU"/>
        </a:p>
      </dgm:t>
    </dgm:pt>
    <dgm:pt modelId="{1A0365FC-005E-4742-911C-8BABBDE07A42}" type="sibTrans" cxnId="{269B9BD7-F5B0-4A65-B6E2-CCD19A391DDE}">
      <dgm:prSet/>
      <dgm:spPr/>
      <dgm:t>
        <a:bodyPr/>
        <a:lstStyle/>
        <a:p>
          <a:endParaRPr lang="ru-RU"/>
        </a:p>
      </dgm:t>
    </dgm:pt>
    <dgm:pt modelId="{1D63AB95-D119-4528-8A6F-54B6E829AE26}">
      <dgm:prSet custT="1"/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ru-RU" sz="1800" dirty="0" smtClean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Другие вопросы в области национальной экономики – 779,0 (или 25,4%)</a:t>
          </a:r>
          <a:endParaRPr lang="ru-RU" sz="1800" dirty="0">
            <a:solidFill>
              <a:srgbClr val="030F1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F304370-FAA4-4F9F-89D9-3886E5CE804E}" type="parTrans" cxnId="{43AC7BC8-D40A-4D3E-AFE1-014D8D669E1C}">
      <dgm:prSet/>
      <dgm:spPr/>
      <dgm:t>
        <a:bodyPr/>
        <a:lstStyle/>
        <a:p>
          <a:endParaRPr lang="ru-RU"/>
        </a:p>
      </dgm:t>
    </dgm:pt>
    <dgm:pt modelId="{C0561679-C38D-46B7-9220-EFD2E5A987FC}" type="sibTrans" cxnId="{43AC7BC8-D40A-4D3E-AFE1-014D8D669E1C}">
      <dgm:prSet/>
      <dgm:spPr/>
      <dgm:t>
        <a:bodyPr/>
        <a:lstStyle/>
        <a:p>
          <a:endParaRPr lang="ru-RU"/>
        </a:p>
      </dgm:t>
    </dgm:pt>
    <dgm:pt modelId="{C297FB07-5589-4B76-BF55-1F50FAEFD289}">
      <dgm:prSet custT="1"/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ru-RU" sz="1800" dirty="0" smtClean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Дорожное хозяйство – 2292,5 (или 74,6%)</a:t>
          </a:r>
          <a:endParaRPr lang="ru-RU" sz="1800" dirty="0">
            <a:solidFill>
              <a:srgbClr val="030F1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B9B72D9-BE0B-45CA-943F-A7099D5299B5}" type="sibTrans" cxnId="{336FE5BD-120D-4C96-AD1D-0C7729354CB2}">
      <dgm:prSet/>
      <dgm:spPr/>
      <dgm:t>
        <a:bodyPr/>
        <a:lstStyle/>
        <a:p>
          <a:endParaRPr lang="ru-RU"/>
        </a:p>
      </dgm:t>
    </dgm:pt>
    <dgm:pt modelId="{AE6BA901-A3A3-42DD-92DC-4CBADB2827AB}" type="parTrans" cxnId="{336FE5BD-120D-4C96-AD1D-0C7729354CB2}">
      <dgm:prSet/>
      <dgm:spPr/>
      <dgm:t>
        <a:bodyPr/>
        <a:lstStyle/>
        <a:p>
          <a:endParaRPr lang="ru-RU"/>
        </a:p>
      </dgm:t>
    </dgm:pt>
    <dgm:pt modelId="{C7F7C68B-BB4F-49B1-8EA2-3E1AC38BEA31}" type="pres">
      <dgm:prSet presAssocID="{632C1D62-E7FF-469A-B82F-FF488DC5090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C9F1164-B77A-4006-839C-2676FE6C7F7D}" type="pres">
      <dgm:prSet presAssocID="{CA65A85B-D3C2-4242-A1D9-1327C9E6DF3B}" presName="centerShape" presStyleLbl="node0" presStyleIdx="0" presStyleCnt="1" custScaleX="315219" custLinFactNeighborX="-40300" custLinFactNeighborY="-4662"/>
      <dgm:spPr/>
      <dgm:t>
        <a:bodyPr/>
        <a:lstStyle/>
        <a:p>
          <a:endParaRPr lang="ru-RU"/>
        </a:p>
      </dgm:t>
    </dgm:pt>
    <dgm:pt modelId="{36C15BE6-35A9-428E-83B2-35BA22C1AB93}" type="pres">
      <dgm:prSet presAssocID="{6970E94E-967E-4F43-9BB3-BF135B1FCF55}" presName="Name9" presStyleLbl="parChTrans1D2" presStyleIdx="0" presStyleCnt="4"/>
      <dgm:spPr/>
      <dgm:t>
        <a:bodyPr/>
        <a:lstStyle/>
        <a:p>
          <a:endParaRPr lang="ru-RU"/>
        </a:p>
      </dgm:t>
    </dgm:pt>
    <dgm:pt modelId="{336C011B-6C11-4879-8A42-4BFFCA982A17}" type="pres">
      <dgm:prSet presAssocID="{6970E94E-967E-4F43-9BB3-BF135B1FCF55}" presName="connTx" presStyleLbl="parChTrans1D2" presStyleIdx="0" presStyleCnt="4"/>
      <dgm:spPr/>
      <dgm:t>
        <a:bodyPr/>
        <a:lstStyle/>
        <a:p>
          <a:endParaRPr lang="ru-RU"/>
        </a:p>
      </dgm:t>
    </dgm:pt>
    <dgm:pt modelId="{9380D8A1-EF08-4DB1-9BBC-0B370CB0962D}" type="pres">
      <dgm:prSet presAssocID="{E3997B01-1A72-40C2-BD1C-492AB3C0A888}" presName="node" presStyleLbl="node1" presStyleIdx="0" presStyleCnt="4" custScaleX="348550" custScaleY="100673" custRadScaleRad="113046" custRadScaleInc="-818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ADD287-A373-4D8B-9F55-58704D1E7932}" type="pres">
      <dgm:prSet presAssocID="{1A0D5583-2A08-4466-8401-35DA18107A9A}" presName="Name9" presStyleLbl="parChTrans1D2" presStyleIdx="1" presStyleCnt="4"/>
      <dgm:spPr/>
      <dgm:t>
        <a:bodyPr/>
        <a:lstStyle/>
        <a:p>
          <a:endParaRPr lang="ru-RU"/>
        </a:p>
      </dgm:t>
    </dgm:pt>
    <dgm:pt modelId="{A4658DF4-0056-49A0-83A6-1E5F85DA4047}" type="pres">
      <dgm:prSet presAssocID="{1A0D5583-2A08-4466-8401-35DA18107A9A}" presName="connTx" presStyleLbl="parChTrans1D2" presStyleIdx="1" presStyleCnt="4"/>
      <dgm:spPr/>
      <dgm:t>
        <a:bodyPr/>
        <a:lstStyle/>
        <a:p>
          <a:endParaRPr lang="ru-RU"/>
        </a:p>
      </dgm:t>
    </dgm:pt>
    <dgm:pt modelId="{0322E66C-377D-48B5-8C4D-99FE4E1BABCA}" type="pres">
      <dgm:prSet presAssocID="{E321DA6F-3039-4F7B-A23D-0F830F83F9E0}" presName="node" presStyleLbl="node1" presStyleIdx="1" presStyleCnt="4" custScaleX="171088" custScaleY="128705" custRadScaleRad="109885" custRadScaleInc="-390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9469E2-56C7-4390-A37F-C7DF81614933}" type="pres">
      <dgm:prSet presAssocID="{E7E29931-DBF5-43F9-97F6-D9562C32F7F5}" presName="Name9" presStyleLbl="parChTrans1D2" presStyleIdx="2" presStyleCnt="4"/>
      <dgm:spPr/>
      <dgm:t>
        <a:bodyPr/>
        <a:lstStyle/>
        <a:p>
          <a:endParaRPr lang="ru-RU"/>
        </a:p>
      </dgm:t>
    </dgm:pt>
    <dgm:pt modelId="{2CE80FEA-D1C2-464E-8D03-BD4CC0559D7C}" type="pres">
      <dgm:prSet presAssocID="{E7E29931-DBF5-43F9-97F6-D9562C32F7F5}" presName="connTx" presStyleLbl="parChTrans1D2" presStyleIdx="2" presStyleCnt="4"/>
      <dgm:spPr/>
      <dgm:t>
        <a:bodyPr/>
        <a:lstStyle/>
        <a:p>
          <a:endParaRPr lang="ru-RU"/>
        </a:p>
      </dgm:t>
    </dgm:pt>
    <dgm:pt modelId="{D4E6D842-3C59-41D7-81D3-ED3FF5C16E2F}" type="pres">
      <dgm:prSet presAssocID="{3C0515D6-1235-483B-8974-B5071BBFC2CB}" presName="node" presStyleLbl="node1" presStyleIdx="2" presStyleCnt="4" custScaleX="217241" custScaleY="154941" custRadScaleRad="148854" custRadScaleInc="1168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83F942-56E2-4809-8F96-A85747D5D2B5}" type="pres">
      <dgm:prSet presAssocID="{CCEF4743-DAB2-4A16-B635-BEFF67815976}" presName="Name9" presStyleLbl="parChTrans1D2" presStyleIdx="3" presStyleCnt="4"/>
      <dgm:spPr/>
      <dgm:t>
        <a:bodyPr/>
        <a:lstStyle/>
        <a:p>
          <a:endParaRPr lang="ru-RU"/>
        </a:p>
      </dgm:t>
    </dgm:pt>
    <dgm:pt modelId="{368930D6-51FC-4223-BEC4-06A2332426DC}" type="pres">
      <dgm:prSet presAssocID="{CCEF4743-DAB2-4A16-B635-BEFF67815976}" presName="connTx" presStyleLbl="parChTrans1D2" presStyleIdx="3" presStyleCnt="4"/>
      <dgm:spPr/>
      <dgm:t>
        <a:bodyPr/>
        <a:lstStyle/>
        <a:p>
          <a:endParaRPr lang="ru-RU"/>
        </a:p>
      </dgm:t>
    </dgm:pt>
    <dgm:pt modelId="{D4B414CE-9DA2-4FAD-8574-41229A63AD87}" type="pres">
      <dgm:prSet presAssocID="{5338E2BF-16F5-4B87-BC44-070B9439E549}" presName="node" presStyleLbl="node1" presStyleIdx="3" presStyleCnt="4" custScaleX="262513" custScaleY="159110" custRadScaleRad="125932" custRadScaleInc="-2945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BD2CB79-A7AF-412C-9218-2ABAF0298735}" type="presOf" srcId="{CA65A85B-D3C2-4242-A1D9-1327C9E6DF3B}" destId="{FC9F1164-B77A-4006-839C-2676FE6C7F7D}" srcOrd="0" destOrd="0" presId="urn:microsoft.com/office/officeart/2005/8/layout/radial1"/>
    <dgm:cxn modelId="{4B8968CD-3D41-4A5B-9493-91723B897D52}" type="presOf" srcId="{43E3BC86-4E68-4C82-AEE7-DD89AA5D4E8B}" destId="{9380D8A1-EF08-4DB1-9BBC-0B370CB0962D}" srcOrd="0" destOrd="1" presId="urn:microsoft.com/office/officeart/2005/8/layout/radial1"/>
    <dgm:cxn modelId="{D1525762-DDDD-4E7D-93BC-BCE0400D3B9B}" type="presOf" srcId="{CCEF4743-DAB2-4A16-B635-BEFF67815976}" destId="{368930D6-51FC-4223-BEC4-06A2332426DC}" srcOrd="1" destOrd="0" presId="urn:microsoft.com/office/officeart/2005/8/layout/radial1"/>
    <dgm:cxn modelId="{21819D29-ABFA-46DC-AA7B-32246129DC6D}" type="presOf" srcId="{E7E29931-DBF5-43F9-97F6-D9562C32F7F5}" destId="{B49469E2-56C7-4390-A37F-C7DF81614933}" srcOrd="0" destOrd="0" presId="urn:microsoft.com/office/officeart/2005/8/layout/radial1"/>
    <dgm:cxn modelId="{4D89C109-04E0-4CAD-ACD1-EACFA7FEFF89}" srcId="{E3997B01-1A72-40C2-BD1C-492AB3C0A888}" destId="{1E4FC402-F918-4C59-8FE8-E98D4A06EB09}" srcOrd="2" destOrd="0" parTransId="{6913561E-2725-413D-9F55-527C2F55180A}" sibTransId="{23B86FD2-E1EF-4FFA-9CB9-A1EA1EC17C69}"/>
    <dgm:cxn modelId="{4744C758-F587-4029-B485-18534A4D25CB}" type="presOf" srcId="{1A0D5583-2A08-4466-8401-35DA18107A9A}" destId="{A4658DF4-0056-49A0-83A6-1E5F85DA4047}" srcOrd="1" destOrd="0" presId="urn:microsoft.com/office/officeart/2005/8/layout/radial1"/>
    <dgm:cxn modelId="{3222468F-FD77-4ADD-8D5A-9F20DAE031B8}" srcId="{CA65A85B-D3C2-4242-A1D9-1327C9E6DF3B}" destId="{E321DA6F-3039-4F7B-A23D-0F830F83F9E0}" srcOrd="1" destOrd="0" parTransId="{1A0D5583-2A08-4466-8401-35DA18107A9A}" sibTransId="{7D2B2AB3-A34F-4D13-B32C-EFC8A85F7659}"/>
    <dgm:cxn modelId="{38C20C2F-1E82-4B87-8B45-8F3296DE774A}" srcId="{632C1D62-E7FF-469A-B82F-FF488DC5090C}" destId="{CA65A85B-D3C2-4242-A1D9-1327C9E6DF3B}" srcOrd="0" destOrd="0" parTransId="{71C28552-3453-4B66-8F80-E69834102EF4}" sibTransId="{1F28FF9D-972B-4D47-876B-174C09B2E1B1}"/>
    <dgm:cxn modelId="{D11EA504-4746-4CCD-A8D1-D71F02B51CEB}" type="presOf" srcId="{3C0515D6-1235-483B-8974-B5071BBFC2CB}" destId="{D4E6D842-3C59-41D7-81D3-ED3FF5C16E2F}" srcOrd="0" destOrd="0" presId="urn:microsoft.com/office/officeart/2005/8/layout/radial1"/>
    <dgm:cxn modelId="{4D9B50A4-8EBB-4302-B555-473F29CE08A6}" type="presOf" srcId="{E2C297ED-8879-4274-84B0-E3E223965EFD}" destId="{0322E66C-377D-48B5-8C4D-99FE4E1BABCA}" srcOrd="0" destOrd="1" presId="urn:microsoft.com/office/officeart/2005/8/layout/radial1"/>
    <dgm:cxn modelId="{865CAEFA-4386-43A3-BE3B-6446F97D7866}" srcId="{CA65A85B-D3C2-4242-A1D9-1327C9E6DF3B}" destId="{3C0515D6-1235-483B-8974-B5071BBFC2CB}" srcOrd="2" destOrd="0" parTransId="{E7E29931-DBF5-43F9-97F6-D9562C32F7F5}" sibTransId="{1259D08E-3284-475D-9B27-BFCA07B4C85F}"/>
    <dgm:cxn modelId="{95302842-19DF-4108-9051-8D1E5C7DCC6F}" type="presOf" srcId="{C297FB07-5589-4B76-BF55-1F50FAEFD289}" destId="{D4B414CE-9DA2-4FAD-8574-41229A63AD87}" srcOrd="0" destOrd="1" presId="urn:microsoft.com/office/officeart/2005/8/layout/radial1"/>
    <dgm:cxn modelId="{64635C6B-9B57-4024-8FC9-36AEB458CD60}" type="presOf" srcId="{5338E2BF-16F5-4B87-BC44-070B9439E549}" destId="{D4B414CE-9DA2-4FAD-8574-41229A63AD87}" srcOrd="0" destOrd="0" presId="urn:microsoft.com/office/officeart/2005/8/layout/radial1"/>
    <dgm:cxn modelId="{137B34DC-8816-4C00-82DF-363F8D84D38D}" srcId="{E321DA6F-3039-4F7B-A23D-0F830F83F9E0}" destId="{E2C297ED-8879-4274-84B0-E3E223965EFD}" srcOrd="0" destOrd="0" parTransId="{840463C2-9E8E-45B2-816D-2175AC7EEEA8}" sibTransId="{E9C5C762-E5B9-4A72-81DD-438908EB723A}"/>
    <dgm:cxn modelId="{FFB17FFA-C9BC-4EC4-B493-DD97CB583DF2}" type="presOf" srcId="{6970E94E-967E-4F43-9BB3-BF135B1FCF55}" destId="{336C011B-6C11-4879-8A42-4BFFCA982A17}" srcOrd="1" destOrd="0" presId="urn:microsoft.com/office/officeart/2005/8/layout/radial1"/>
    <dgm:cxn modelId="{7C7CC297-AE74-41A3-84F6-FBBE8FDF1B0A}" type="presOf" srcId="{1E4FC402-F918-4C59-8FE8-E98D4A06EB09}" destId="{9380D8A1-EF08-4DB1-9BBC-0B370CB0962D}" srcOrd="0" destOrd="3" presId="urn:microsoft.com/office/officeart/2005/8/layout/radial1"/>
    <dgm:cxn modelId="{269B9BD7-F5B0-4A65-B6E2-CCD19A391DDE}" srcId="{CA65A85B-D3C2-4242-A1D9-1327C9E6DF3B}" destId="{5338E2BF-16F5-4B87-BC44-070B9439E549}" srcOrd="3" destOrd="0" parTransId="{CCEF4743-DAB2-4A16-B635-BEFF67815976}" sibTransId="{1A0365FC-005E-4742-911C-8BABBDE07A42}"/>
    <dgm:cxn modelId="{C8421253-33AB-47A4-907E-2F692D42836D}" type="presOf" srcId="{E3997B01-1A72-40C2-BD1C-492AB3C0A888}" destId="{9380D8A1-EF08-4DB1-9BBC-0B370CB0962D}" srcOrd="0" destOrd="0" presId="urn:microsoft.com/office/officeart/2005/8/layout/radial1"/>
    <dgm:cxn modelId="{336FE5BD-120D-4C96-AD1D-0C7729354CB2}" srcId="{5338E2BF-16F5-4B87-BC44-070B9439E549}" destId="{C297FB07-5589-4B76-BF55-1F50FAEFD289}" srcOrd="0" destOrd="0" parTransId="{AE6BA901-A3A3-42DD-92DC-4CBADB2827AB}" sibTransId="{FB9B72D9-BE0B-45CA-943F-A7099D5299B5}"/>
    <dgm:cxn modelId="{8EE1A629-2B3A-42A1-9B43-7D032220B7E1}" srcId="{E3997B01-1A72-40C2-BD1C-492AB3C0A888}" destId="{AE279A1F-4998-4D70-B85B-3488B8A0C95F}" srcOrd="1" destOrd="0" parTransId="{D996DBEE-E45D-4AC2-A03F-885D3F6B58E7}" sibTransId="{7E7FDB02-1B82-4ACC-A123-F886FA3801F5}"/>
    <dgm:cxn modelId="{267F7553-E804-4CD7-B8C1-5EFD7898A4A5}" srcId="{7F00BBE1-13F1-4177-8165-2DFE32128400}" destId="{B1C4470F-8599-4D4A-B9C9-BC031B1D0B49}" srcOrd="0" destOrd="0" parTransId="{8D20C8E3-8BE8-413A-B728-F85E1B08EEC4}" sibTransId="{9C5B39F2-E7C4-41EB-A25C-5E286632F695}"/>
    <dgm:cxn modelId="{27F019AC-127B-428D-AFC0-F138D8E9E29F}" type="presOf" srcId="{1D63AB95-D119-4528-8A6F-54B6E829AE26}" destId="{D4B414CE-9DA2-4FAD-8574-41229A63AD87}" srcOrd="0" destOrd="2" presId="urn:microsoft.com/office/officeart/2005/8/layout/radial1"/>
    <dgm:cxn modelId="{0AD7A96B-22CD-41AF-84AC-3476955B9F1E}" srcId="{E3997B01-1A72-40C2-BD1C-492AB3C0A888}" destId="{43E3BC86-4E68-4C82-AEE7-DD89AA5D4E8B}" srcOrd="0" destOrd="0" parTransId="{51AF4C2D-F24B-4233-8470-2DAD391E8161}" sibTransId="{6D18F836-0DC4-400B-8FF7-53CA4FB09C06}"/>
    <dgm:cxn modelId="{7DF6D6F9-7F4D-46D3-BFE3-B2A199A1FE2B}" type="presOf" srcId="{AE279A1F-4998-4D70-B85B-3488B8A0C95F}" destId="{9380D8A1-EF08-4DB1-9BBC-0B370CB0962D}" srcOrd="0" destOrd="2" presId="urn:microsoft.com/office/officeart/2005/8/layout/radial1"/>
    <dgm:cxn modelId="{71B9ADE1-275D-4E2E-ACCB-6D88E33FCC80}" srcId="{3C0515D6-1235-483B-8974-B5071BBFC2CB}" destId="{9CCB19D5-C8D6-4791-8CDC-B88266F0F9FB}" srcOrd="0" destOrd="0" parTransId="{A165E21F-4D69-46A5-82C3-B4119823EE43}" sibTransId="{9321418F-DB6C-49CE-877C-B430C00AF223}"/>
    <dgm:cxn modelId="{9A870A66-0C72-4D1F-91A2-70DC7AB64DC7}" type="presOf" srcId="{9CCB19D5-C8D6-4791-8CDC-B88266F0F9FB}" destId="{D4E6D842-3C59-41D7-81D3-ED3FF5C16E2F}" srcOrd="0" destOrd="1" presId="urn:microsoft.com/office/officeart/2005/8/layout/radial1"/>
    <dgm:cxn modelId="{16AC8681-11B1-45D7-B3B8-B12560B3BC95}" type="presOf" srcId="{632C1D62-E7FF-469A-B82F-FF488DC5090C}" destId="{C7F7C68B-BB4F-49B1-8EA2-3E1AC38BEA31}" srcOrd="0" destOrd="0" presId="urn:microsoft.com/office/officeart/2005/8/layout/radial1"/>
    <dgm:cxn modelId="{0F2F04AA-E0C9-4C75-AA8B-235FBDCFC1F9}" srcId="{7F00BBE1-13F1-4177-8165-2DFE32128400}" destId="{6859687C-6383-4731-915D-7124A7FA2FE2}" srcOrd="1" destOrd="0" parTransId="{5C2BCDAE-B95F-454A-9263-31723734EF25}" sibTransId="{67207724-6FC5-496C-9E2E-61A35E2C7FF2}"/>
    <dgm:cxn modelId="{AF7275CA-6F3D-4DDE-8859-32A6D9794B9F}" srcId="{632C1D62-E7FF-469A-B82F-FF488DC5090C}" destId="{7F00BBE1-13F1-4177-8165-2DFE32128400}" srcOrd="1" destOrd="0" parTransId="{4A6BE09B-980E-44AB-9126-2938A6BEC277}" sibTransId="{B01F9053-E9DB-4645-AEEE-6CBCB26DC3C2}"/>
    <dgm:cxn modelId="{C4EA20FC-6440-40A4-A2BA-92CC3767CE27}" type="presOf" srcId="{CCEF4743-DAB2-4A16-B635-BEFF67815976}" destId="{B183F942-56E2-4809-8F96-A85747D5D2B5}" srcOrd="0" destOrd="0" presId="urn:microsoft.com/office/officeart/2005/8/layout/radial1"/>
    <dgm:cxn modelId="{0B59B222-6F23-4AB4-8F8D-5D62C0390CB7}" type="presOf" srcId="{E321DA6F-3039-4F7B-A23D-0F830F83F9E0}" destId="{0322E66C-377D-48B5-8C4D-99FE4E1BABCA}" srcOrd="0" destOrd="0" presId="urn:microsoft.com/office/officeart/2005/8/layout/radial1"/>
    <dgm:cxn modelId="{6E34ABF0-3638-4DA8-BBD7-2CD82D88AC1B}" type="presOf" srcId="{1A0D5583-2A08-4466-8401-35DA18107A9A}" destId="{8EADD287-A373-4D8B-9F55-58704D1E7932}" srcOrd="0" destOrd="0" presId="urn:microsoft.com/office/officeart/2005/8/layout/radial1"/>
    <dgm:cxn modelId="{0BA9B1D4-2351-41DB-B4C8-B999391D154F}" type="presOf" srcId="{6970E94E-967E-4F43-9BB3-BF135B1FCF55}" destId="{36C15BE6-35A9-428E-83B2-35BA22C1AB93}" srcOrd="0" destOrd="0" presId="urn:microsoft.com/office/officeart/2005/8/layout/radial1"/>
    <dgm:cxn modelId="{F64C6891-A361-4C19-95C7-49A544CD076E}" srcId="{CA65A85B-D3C2-4242-A1D9-1327C9E6DF3B}" destId="{E3997B01-1A72-40C2-BD1C-492AB3C0A888}" srcOrd="0" destOrd="0" parTransId="{6970E94E-967E-4F43-9BB3-BF135B1FCF55}" sibTransId="{59B1512C-191D-4C67-A16F-326E6ABB6247}"/>
    <dgm:cxn modelId="{43AC7BC8-D40A-4D3E-AFE1-014D8D669E1C}" srcId="{5338E2BF-16F5-4B87-BC44-070B9439E549}" destId="{1D63AB95-D119-4528-8A6F-54B6E829AE26}" srcOrd="1" destOrd="0" parTransId="{4F304370-FAA4-4F9F-89D9-3886E5CE804E}" sibTransId="{C0561679-C38D-46B7-9220-EFD2E5A987FC}"/>
    <dgm:cxn modelId="{362021DF-3DD1-4984-9DDF-1D905C7CDBD8}" type="presOf" srcId="{E7E29931-DBF5-43F9-97F6-D9562C32F7F5}" destId="{2CE80FEA-D1C2-464E-8D03-BD4CC0559D7C}" srcOrd="1" destOrd="0" presId="urn:microsoft.com/office/officeart/2005/8/layout/radial1"/>
    <dgm:cxn modelId="{540E449D-09BA-4E18-AEE9-1A5AEEE06859}" type="presParOf" srcId="{C7F7C68B-BB4F-49B1-8EA2-3E1AC38BEA31}" destId="{FC9F1164-B77A-4006-839C-2676FE6C7F7D}" srcOrd="0" destOrd="0" presId="urn:microsoft.com/office/officeart/2005/8/layout/radial1"/>
    <dgm:cxn modelId="{867D4D71-C19B-47A5-AF51-9A2E77CA7F1B}" type="presParOf" srcId="{C7F7C68B-BB4F-49B1-8EA2-3E1AC38BEA31}" destId="{36C15BE6-35A9-428E-83B2-35BA22C1AB93}" srcOrd="1" destOrd="0" presId="urn:microsoft.com/office/officeart/2005/8/layout/radial1"/>
    <dgm:cxn modelId="{2B4D209E-D521-469A-8395-E64D93F96E7F}" type="presParOf" srcId="{36C15BE6-35A9-428E-83B2-35BA22C1AB93}" destId="{336C011B-6C11-4879-8A42-4BFFCA982A17}" srcOrd="0" destOrd="0" presId="urn:microsoft.com/office/officeart/2005/8/layout/radial1"/>
    <dgm:cxn modelId="{06D61E09-A544-4A25-A385-08B947E1B585}" type="presParOf" srcId="{C7F7C68B-BB4F-49B1-8EA2-3E1AC38BEA31}" destId="{9380D8A1-EF08-4DB1-9BBC-0B370CB0962D}" srcOrd="2" destOrd="0" presId="urn:microsoft.com/office/officeart/2005/8/layout/radial1"/>
    <dgm:cxn modelId="{A4BC0AEF-9B89-4DB3-840D-E6BC33478DA2}" type="presParOf" srcId="{C7F7C68B-BB4F-49B1-8EA2-3E1AC38BEA31}" destId="{8EADD287-A373-4D8B-9F55-58704D1E7932}" srcOrd="3" destOrd="0" presId="urn:microsoft.com/office/officeart/2005/8/layout/radial1"/>
    <dgm:cxn modelId="{956368AA-0317-4ECD-A32C-1CFAE1419428}" type="presParOf" srcId="{8EADD287-A373-4D8B-9F55-58704D1E7932}" destId="{A4658DF4-0056-49A0-83A6-1E5F85DA4047}" srcOrd="0" destOrd="0" presId="urn:microsoft.com/office/officeart/2005/8/layout/radial1"/>
    <dgm:cxn modelId="{DAFE4A5B-4CCF-47F3-AA4B-F8C43037CB56}" type="presParOf" srcId="{C7F7C68B-BB4F-49B1-8EA2-3E1AC38BEA31}" destId="{0322E66C-377D-48B5-8C4D-99FE4E1BABCA}" srcOrd="4" destOrd="0" presId="urn:microsoft.com/office/officeart/2005/8/layout/radial1"/>
    <dgm:cxn modelId="{415E8579-9E4D-4140-8828-364ED1CAD5DE}" type="presParOf" srcId="{C7F7C68B-BB4F-49B1-8EA2-3E1AC38BEA31}" destId="{B49469E2-56C7-4390-A37F-C7DF81614933}" srcOrd="5" destOrd="0" presId="urn:microsoft.com/office/officeart/2005/8/layout/radial1"/>
    <dgm:cxn modelId="{573DF568-6E00-4C23-9B68-578C7D22C6D3}" type="presParOf" srcId="{B49469E2-56C7-4390-A37F-C7DF81614933}" destId="{2CE80FEA-D1C2-464E-8D03-BD4CC0559D7C}" srcOrd="0" destOrd="0" presId="urn:microsoft.com/office/officeart/2005/8/layout/radial1"/>
    <dgm:cxn modelId="{60544C83-A994-4357-A6BC-EF7100364955}" type="presParOf" srcId="{C7F7C68B-BB4F-49B1-8EA2-3E1AC38BEA31}" destId="{D4E6D842-3C59-41D7-81D3-ED3FF5C16E2F}" srcOrd="6" destOrd="0" presId="urn:microsoft.com/office/officeart/2005/8/layout/radial1"/>
    <dgm:cxn modelId="{31FCCD8B-0081-4E88-95E8-F268082A561C}" type="presParOf" srcId="{C7F7C68B-BB4F-49B1-8EA2-3E1AC38BEA31}" destId="{B183F942-56E2-4809-8F96-A85747D5D2B5}" srcOrd="7" destOrd="0" presId="urn:microsoft.com/office/officeart/2005/8/layout/radial1"/>
    <dgm:cxn modelId="{149CBAD0-E34A-4FF6-B028-49786C2F8B74}" type="presParOf" srcId="{B183F942-56E2-4809-8F96-A85747D5D2B5}" destId="{368930D6-51FC-4223-BEC4-06A2332426DC}" srcOrd="0" destOrd="0" presId="urn:microsoft.com/office/officeart/2005/8/layout/radial1"/>
    <dgm:cxn modelId="{38D4A866-AE36-43C3-B122-12BC06248C2C}" type="presParOf" srcId="{C7F7C68B-BB4F-49B1-8EA2-3E1AC38BEA31}" destId="{D4B414CE-9DA2-4FAD-8574-41229A63AD87}" srcOrd="8" destOrd="0" presId="urn:microsoft.com/office/officeart/2005/8/layout/radial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C9A2DEA-26E3-40EA-A228-FEBEF1D26E3E}" type="doc">
      <dgm:prSet loTypeId="urn:microsoft.com/office/officeart/2005/8/layout/orgChart1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08F9C71-C29D-445C-9984-0C98487741FE}">
      <dgm:prSet phldrT="[Текст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ru-RU" sz="32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1302,1 тыс.руб.</a:t>
          </a:r>
          <a:endParaRPr lang="ru-RU" sz="3200" b="1" dirty="0">
            <a:solidFill>
              <a:srgbClr val="0000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7B5DA68E-6A01-4182-9504-8F4B121634B9}" type="parTrans" cxnId="{BD53A158-D922-4FA2-998F-E28556E6236E}">
      <dgm:prSet/>
      <dgm:spPr/>
      <dgm:t>
        <a:bodyPr/>
        <a:lstStyle/>
        <a:p>
          <a:endParaRPr lang="ru-RU"/>
        </a:p>
      </dgm:t>
    </dgm:pt>
    <dgm:pt modelId="{070D4BA6-4687-4090-ABC4-BF2C69C36229}" type="sibTrans" cxnId="{BD53A158-D922-4FA2-998F-E28556E6236E}">
      <dgm:prSet/>
      <dgm:spPr/>
      <dgm:t>
        <a:bodyPr/>
        <a:lstStyle/>
        <a:p>
          <a:endParaRPr lang="ru-RU"/>
        </a:p>
      </dgm:t>
    </dgm:pt>
    <dgm:pt modelId="{195A3777-D59A-4E4A-80D3-BE2CF2CE1375}" type="asst">
      <dgm:prSet phldrT="[Текст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ru-RU" sz="235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Благоустройство</a:t>
          </a:r>
        </a:p>
        <a:p>
          <a:r>
            <a:rPr lang="ru-RU" sz="24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1202,1</a:t>
          </a:r>
          <a:endParaRPr lang="ru-RU" sz="2400" dirty="0">
            <a:solidFill>
              <a:srgbClr val="0000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C596EBFB-6D55-4CA9-85AF-4704D28F3F6D}" type="parTrans" cxnId="{144B1547-55DE-4592-B98F-8802E44F8407}">
      <dgm:prSet/>
      <dgm:spPr/>
      <dgm:t>
        <a:bodyPr/>
        <a:lstStyle/>
        <a:p>
          <a:endParaRPr lang="ru-RU"/>
        </a:p>
      </dgm:t>
    </dgm:pt>
    <dgm:pt modelId="{9B8FB97A-BCBA-40B7-84F6-55F0C6EB3946}" type="sibTrans" cxnId="{144B1547-55DE-4592-B98F-8802E44F8407}">
      <dgm:prSet/>
      <dgm:spPr/>
      <dgm:t>
        <a:bodyPr/>
        <a:lstStyle/>
        <a:p>
          <a:endParaRPr lang="ru-RU"/>
        </a:p>
      </dgm:t>
    </dgm:pt>
    <dgm:pt modelId="{15EB860D-F37E-4453-8B23-2C4B5E051AA0}" type="asst">
      <dgm:prSet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ru-RU" sz="24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Коммунальное хозяйство</a:t>
          </a:r>
        </a:p>
        <a:p>
          <a:r>
            <a:rPr lang="ru-RU" sz="24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100,0</a:t>
          </a:r>
          <a:endParaRPr lang="ru-RU" sz="2400" dirty="0">
            <a:solidFill>
              <a:srgbClr val="0000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1B8178C4-0577-46E1-99A9-6CF5CD6AF8F6}" type="parTrans" cxnId="{0BABBD74-1EDE-492E-9B3B-160FE523832F}">
      <dgm:prSet/>
      <dgm:spPr/>
      <dgm:t>
        <a:bodyPr/>
        <a:lstStyle/>
        <a:p>
          <a:endParaRPr lang="ru-RU"/>
        </a:p>
      </dgm:t>
    </dgm:pt>
    <dgm:pt modelId="{EE0CF3BF-EEF0-4E4D-A2DE-8459FDCB4C61}" type="sibTrans" cxnId="{0BABBD74-1EDE-492E-9B3B-160FE523832F}">
      <dgm:prSet/>
      <dgm:spPr/>
      <dgm:t>
        <a:bodyPr/>
        <a:lstStyle/>
        <a:p>
          <a:endParaRPr lang="ru-RU"/>
        </a:p>
      </dgm:t>
    </dgm:pt>
    <dgm:pt modelId="{28068C29-461A-4589-92EA-64440A0AF82E}">
      <dgm:prSet custT="1"/>
      <dgm:spPr>
        <a:solidFill>
          <a:srgbClr val="FFFF99"/>
        </a:solidFill>
      </dgm:spPr>
      <dgm:t>
        <a:bodyPr/>
        <a:lstStyle/>
        <a:p>
          <a:r>
            <a:rPr lang="ru-RU" sz="1600" b="0" dirty="0" smtClean="0">
              <a:solidFill>
                <a:schemeClr val="bg1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Приобретение насоса</a:t>
          </a:r>
        </a:p>
      </dgm:t>
    </dgm:pt>
    <dgm:pt modelId="{50B0C53B-D36C-4A2F-B810-9EC197AA1051}" type="parTrans" cxnId="{61F95DD0-FC79-4E28-80C1-DF7EB4BA577B}">
      <dgm:prSet/>
      <dgm:spPr/>
      <dgm:t>
        <a:bodyPr/>
        <a:lstStyle/>
        <a:p>
          <a:endParaRPr lang="ru-RU"/>
        </a:p>
      </dgm:t>
    </dgm:pt>
    <dgm:pt modelId="{59E4DA08-AF18-44EF-A18C-14BEE389911A}" type="sibTrans" cxnId="{61F95DD0-FC79-4E28-80C1-DF7EB4BA577B}">
      <dgm:prSet/>
      <dgm:spPr/>
      <dgm:t>
        <a:bodyPr/>
        <a:lstStyle/>
        <a:p>
          <a:endParaRPr lang="ru-RU"/>
        </a:p>
      </dgm:t>
    </dgm:pt>
    <dgm:pt modelId="{EBAB237D-F0C8-4229-BD49-05DBD6F861A9}" type="pres">
      <dgm:prSet presAssocID="{6C9A2DEA-26E3-40EA-A228-FEBEF1D26E3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798C697-C4E6-4023-9B54-49D5DFE008B1}" type="pres">
      <dgm:prSet presAssocID="{E08F9C71-C29D-445C-9984-0C98487741FE}" presName="hierRoot1" presStyleCnt="0">
        <dgm:presLayoutVars>
          <dgm:hierBranch val="init"/>
        </dgm:presLayoutVars>
      </dgm:prSet>
      <dgm:spPr/>
    </dgm:pt>
    <dgm:pt modelId="{86470703-51E0-41E6-AC78-18D1D8B0459E}" type="pres">
      <dgm:prSet presAssocID="{E08F9C71-C29D-445C-9984-0C98487741FE}" presName="rootComposite1" presStyleCnt="0"/>
      <dgm:spPr/>
    </dgm:pt>
    <dgm:pt modelId="{4568D507-7280-4B14-816C-C7297CB13667}" type="pres">
      <dgm:prSet presAssocID="{E08F9C71-C29D-445C-9984-0C98487741FE}" presName="rootText1" presStyleLbl="node0" presStyleIdx="0" presStyleCnt="1" custScaleX="2000000" custScaleY="2000000" custLinFactX="-300000" custLinFactY="-200000" custLinFactNeighborX="-333455" custLinFactNeighborY="-28821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CA2BAE0-8C5C-4189-B90C-80EFF2D6FD6D}" type="pres">
      <dgm:prSet presAssocID="{E08F9C71-C29D-445C-9984-0C98487741FE}" presName="rootConnector1" presStyleLbl="node1" presStyleIdx="0" presStyleCnt="0"/>
      <dgm:spPr/>
      <dgm:t>
        <a:bodyPr/>
        <a:lstStyle/>
        <a:p>
          <a:endParaRPr lang="ru-RU"/>
        </a:p>
      </dgm:t>
    </dgm:pt>
    <dgm:pt modelId="{8F69414D-2568-4C29-931A-7D182D5A9B0C}" type="pres">
      <dgm:prSet presAssocID="{E08F9C71-C29D-445C-9984-0C98487741FE}" presName="hierChild2" presStyleCnt="0"/>
      <dgm:spPr/>
    </dgm:pt>
    <dgm:pt modelId="{19D91265-8CA4-46E4-8233-1F5E19DC8085}" type="pres">
      <dgm:prSet presAssocID="{E08F9C71-C29D-445C-9984-0C98487741FE}" presName="hierChild3" presStyleCnt="0"/>
      <dgm:spPr/>
    </dgm:pt>
    <dgm:pt modelId="{38D315D8-21D2-4FF7-9726-58EB9D63B955}" type="pres">
      <dgm:prSet presAssocID="{1B8178C4-0577-46E1-99A9-6CF5CD6AF8F6}" presName="Name111" presStyleLbl="parChTrans1D2" presStyleIdx="0" presStyleCnt="2"/>
      <dgm:spPr/>
      <dgm:t>
        <a:bodyPr/>
        <a:lstStyle/>
        <a:p>
          <a:endParaRPr lang="ru-RU"/>
        </a:p>
      </dgm:t>
    </dgm:pt>
    <dgm:pt modelId="{24C4DC69-BD10-45CA-B270-62A46F302CCD}" type="pres">
      <dgm:prSet presAssocID="{15EB860D-F37E-4453-8B23-2C4B5E051AA0}" presName="hierRoot3" presStyleCnt="0">
        <dgm:presLayoutVars>
          <dgm:hierBranch val="init"/>
        </dgm:presLayoutVars>
      </dgm:prSet>
      <dgm:spPr/>
    </dgm:pt>
    <dgm:pt modelId="{8D86644D-C128-433E-83D8-5214CE3FAAF9}" type="pres">
      <dgm:prSet presAssocID="{15EB860D-F37E-4453-8B23-2C4B5E051AA0}" presName="rootComposite3" presStyleCnt="0"/>
      <dgm:spPr/>
    </dgm:pt>
    <dgm:pt modelId="{5AFF74A9-EBFD-46C2-9C76-55402DE704F8}" type="pres">
      <dgm:prSet presAssocID="{15EB860D-F37E-4453-8B23-2C4B5E051AA0}" presName="rootText3" presStyleLbl="asst1" presStyleIdx="0" presStyleCnt="2" custScaleX="2420000" custScaleY="1385418" custLinFactX="90040" custLinFactY="33574" custLinFactNeighborX="100000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5AD04F9-13DA-467A-BA4D-09A79A029E90}" type="pres">
      <dgm:prSet presAssocID="{15EB860D-F37E-4453-8B23-2C4B5E051AA0}" presName="rootConnector3" presStyleLbl="asst1" presStyleIdx="0" presStyleCnt="2"/>
      <dgm:spPr/>
      <dgm:t>
        <a:bodyPr/>
        <a:lstStyle/>
        <a:p>
          <a:endParaRPr lang="ru-RU"/>
        </a:p>
      </dgm:t>
    </dgm:pt>
    <dgm:pt modelId="{5D8A67CA-377D-4978-9821-0401164B218A}" type="pres">
      <dgm:prSet presAssocID="{15EB860D-F37E-4453-8B23-2C4B5E051AA0}" presName="hierChild6" presStyleCnt="0"/>
      <dgm:spPr/>
    </dgm:pt>
    <dgm:pt modelId="{2BE954B1-BBF1-460F-8132-2727B3DAD08B}" type="pres">
      <dgm:prSet presAssocID="{50B0C53B-D36C-4A2F-B810-9EC197AA1051}" presName="Name37" presStyleLbl="parChTrans1D3" presStyleIdx="0" presStyleCnt="1"/>
      <dgm:spPr/>
      <dgm:t>
        <a:bodyPr/>
        <a:lstStyle/>
        <a:p>
          <a:endParaRPr lang="ru-RU"/>
        </a:p>
      </dgm:t>
    </dgm:pt>
    <dgm:pt modelId="{C45EBC0D-06FC-43C9-AAAA-82C7564677D5}" type="pres">
      <dgm:prSet presAssocID="{28068C29-461A-4589-92EA-64440A0AF82E}" presName="hierRoot2" presStyleCnt="0">
        <dgm:presLayoutVars>
          <dgm:hierBranch val="init"/>
        </dgm:presLayoutVars>
      </dgm:prSet>
      <dgm:spPr/>
    </dgm:pt>
    <dgm:pt modelId="{1D6176A4-B57B-48E7-95F9-9D072B223537}" type="pres">
      <dgm:prSet presAssocID="{28068C29-461A-4589-92EA-64440A0AF82E}" presName="rootComposite" presStyleCnt="0"/>
      <dgm:spPr/>
    </dgm:pt>
    <dgm:pt modelId="{E0AC7567-1F00-4697-997A-C06F5130A0A5}" type="pres">
      <dgm:prSet presAssocID="{28068C29-461A-4589-92EA-64440A0AF82E}" presName="rootText" presStyleLbl="node3" presStyleIdx="0" presStyleCnt="1" custScaleX="2000000" custScaleY="1615143" custLinFactX="100000" custLinFactY="300000" custLinFactNeighborX="134342" custLinFactNeighborY="34259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9536A6-77C0-4DD9-86EA-35CAFB8D76DF}" type="pres">
      <dgm:prSet presAssocID="{28068C29-461A-4589-92EA-64440A0AF82E}" presName="rootConnector" presStyleLbl="node3" presStyleIdx="0" presStyleCnt="1"/>
      <dgm:spPr/>
      <dgm:t>
        <a:bodyPr/>
        <a:lstStyle/>
        <a:p>
          <a:endParaRPr lang="ru-RU"/>
        </a:p>
      </dgm:t>
    </dgm:pt>
    <dgm:pt modelId="{721351DC-DB8F-49BE-9C70-A36539B59270}" type="pres">
      <dgm:prSet presAssocID="{28068C29-461A-4589-92EA-64440A0AF82E}" presName="hierChild4" presStyleCnt="0"/>
      <dgm:spPr/>
    </dgm:pt>
    <dgm:pt modelId="{8B312449-6F8F-49D8-97E2-A0E34553B165}" type="pres">
      <dgm:prSet presAssocID="{28068C29-461A-4589-92EA-64440A0AF82E}" presName="hierChild5" presStyleCnt="0"/>
      <dgm:spPr/>
    </dgm:pt>
    <dgm:pt modelId="{B0E09595-1B2F-4660-8299-979C52EF993E}" type="pres">
      <dgm:prSet presAssocID="{15EB860D-F37E-4453-8B23-2C4B5E051AA0}" presName="hierChild7" presStyleCnt="0"/>
      <dgm:spPr/>
    </dgm:pt>
    <dgm:pt modelId="{47F4EFD5-6FDB-4EBE-ACE4-2AAEB3B15DB1}" type="pres">
      <dgm:prSet presAssocID="{C596EBFB-6D55-4CA9-85AF-4704D28F3F6D}" presName="Name111" presStyleLbl="parChTrans1D2" presStyleIdx="1" presStyleCnt="2"/>
      <dgm:spPr/>
      <dgm:t>
        <a:bodyPr/>
        <a:lstStyle/>
        <a:p>
          <a:endParaRPr lang="ru-RU"/>
        </a:p>
      </dgm:t>
    </dgm:pt>
    <dgm:pt modelId="{67E2A0F2-96AE-40A5-95F2-1E75E9052732}" type="pres">
      <dgm:prSet presAssocID="{195A3777-D59A-4E4A-80D3-BE2CF2CE1375}" presName="hierRoot3" presStyleCnt="0">
        <dgm:presLayoutVars>
          <dgm:hierBranch val="init"/>
        </dgm:presLayoutVars>
      </dgm:prSet>
      <dgm:spPr/>
    </dgm:pt>
    <dgm:pt modelId="{CE96B785-DFF1-4CFF-BA0B-AF4B55B34B09}" type="pres">
      <dgm:prSet presAssocID="{195A3777-D59A-4E4A-80D3-BE2CF2CE1375}" presName="rootComposite3" presStyleCnt="0"/>
      <dgm:spPr/>
    </dgm:pt>
    <dgm:pt modelId="{B8834E90-53CE-45BE-A365-8686A0AD9327}" type="pres">
      <dgm:prSet presAssocID="{195A3777-D59A-4E4A-80D3-BE2CF2CE1375}" presName="rootText3" presStyleLbl="asst1" presStyleIdx="1" presStyleCnt="2" custScaleX="2662000" custScaleY="1440732" custLinFactX="-112060" custLinFactY="67308" custLinFactNeighborX="-200000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6C8B4AB-46DD-4F1A-B464-B4FE7322815E}" type="pres">
      <dgm:prSet presAssocID="{195A3777-D59A-4E4A-80D3-BE2CF2CE1375}" presName="rootConnector3" presStyleLbl="asst1" presStyleIdx="1" presStyleCnt="2"/>
      <dgm:spPr/>
      <dgm:t>
        <a:bodyPr/>
        <a:lstStyle/>
        <a:p>
          <a:endParaRPr lang="ru-RU"/>
        </a:p>
      </dgm:t>
    </dgm:pt>
    <dgm:pt modelId="{FB5F2B2E-4446-4D3F-AEEE-6374BE765EBE}" type="pres">
      <dgm:prSet presAssocID="{195A3777-D59A-4E4A-80D3-BE2CF2CE1375}" presName="hierChild6" presStyleCnt="0"/>
      <dgm:spPr/>
    </dgm:pt>
    <dgm:pt modelId="{BF97268D-9020-43E2-AE2A-3C5BB721A8F7}" type="pres">
      <dgm:prSet presAssocID="{195A3777-D59A-4E4A-80D3-BE2CF2CE1375}" presName="hierChild7" presStyleCnt="0"/>
      <dgm:spPr/>
    </dgm:pt>
  </dgm:ptLst>
  <dgm:cxnLst>
    <dgm:cxn modelId="{6BF15667-1885-46B3-8E20-E41678924AE9}" type="presOf" srcId="{195A3777-D59A-4E4A-80D3-BE2CF2CE1375}" destId="{86C8B4AB-46DD-4F1A-B464-B4FE7322815E}" srcOrd="1" destOrd="0" presId="urn:microsoft.com/office/officeart/2005/8/layout/orgChart1"/>
    <dgm:cxn modelId="{50292B14-C0FA-4DE0-AEA6-3E1147974C56}" type="presOf" srcId="{195A3777-D59A-4E4A-80D3-BE2CF2CE1375}" destId="{B8834E90-53CE-45BE-A365-8686A0AD9327}" srcOrd="0" destOrd="0" presId="urn:microsoft.com/office/officeart/2005/8/layout/orgChart1"/>
    <dgm:cxn modelId="{3585289C-0F43-4B28-BDC5-46CEB9922ADD}" type="presOf" srcId="{15EB860D-F37E-4453-8B23-2C4B5E051AA0}" destId="{5AFF74A9-EBFD-46C2-9C76-55402DE704F8}" srcOrd="0" destOrd="0" presId="urn:microsoft.com/office/officeart/2005/8/layout/orgChart1"/>
    <dgm:cxn modelId="{F5F8EA50-94E4-44F7-A494-5638CBC708E6}" type="presOf" srcId="{15EB860D-F37E-4453-8B23-2C4B5E051AA0}" destId="{95AD04F9-13DA-467A-BA4D-09A79A029E90}" srcOrd="1" destOrd="0" presId="urn:microsoft.com/office/officeart/2005/8/layout/orgChart1"/>
    <dgm:cxn modelId="{15276424-E3E9-4444-99EE-F0417C2443B1}" type="presOf" srcId="{1B8178C4-0577-46E1-99A9-6CF5CD6AF8F6}" destId="{38D315D8-21D2-4FF7-9726-58EB9D63B955}" srcOrd="0" destOrd="0" presId="urn:microsoft.com/office/officeart/2005/8/layout/orgChart1"/>
    <dgm:cxn modelId="{B73A711C-0E85-49F6-90D4-64705C3B65C7}" type="presOf" srcId="{28068C29-461A-4589-92EA-64440A0AF82E}" destId="{E0AC7567-1F00-4697-997A-C06F5130A0A5}" srcOrd="0" destOrd="0" presId="urn:microsoft.com/office/officeart/2005/8/layout/orgChart1"/>
    <dgm:cxn modelId="{E411CB88-AEE3-46C8-93FF-78273A138F3D}" type="presOf" srcId="{C596EBFB-6D55-4CA9-85AF-4704D28F3F6D}" destId="{47F4EFD5-6FDB-4EBE-ACE4-2AAEB3B15DB1}" srcOrd="0" destOrd="0" presId="urn:microsoft.com/office/officeart/2005/8/layout/orgChart1"/>
    <dgm:cxn modelId="{A298D61D-BBE4-44DE-97FA-812CF2B7DB9C}" type="presOf" srcId="{28068C29-461A-4589-92EA-64440A0AF82E}" destId="{1B9536A6-77C0-4DD9-86EA-35CAFB8D76DF}" srcOrd="1" destOrd="0" presId="urn:microsoft.com/office/officeart/2005/8/layout/orgChart1"/>
    <dgm:cxn modelId="{144B1547-55DE-4592-B98F-8802E44F8407}" srcId="{E08F9C71-C29D-445C-9984-0C98487741FE}" destId="{195A3777-D59A-4E4A-80D3-BE2CF2CE1375}" srcOrd="1" destOrd="0" parTransId="{C596EBFB-6D55-4CA9-85AF-4704D28F3F6D}" sibTransId="{9B8FB97A-BCBA-40B7-84F6-55F0C6EB3946}"/>
    <dgm:cxn modelId="{B06973CA-536E-4203-B6C1-AFE01BEADAF2}" type="presOf" srcId="{50B0C53B-D36C-4A2F-B810-9EC197AA1051}" destId="{2BE954B1-BBF1-460F-8132-2727B3DAD08B}" srcOrd="0" destOrd="0" presId="urn:microsoft.com/office/officeart/2005/8/layout/orgChart1"/>
    <dgm:cxn modelId="{30058C33-B834-4BF5-BCCA-DE8A41CF6BEB}" type="presOf" srcId="{E08F9C71-C29D-445C-9984-0C98487741FE}" destId="{4568D507-7280-4B14-816C-C7297CB13667}" srcOrd="0" destOrd="0" presId="urn:microsoft.com/office/officeart/2005/8/layout/orgChart1"/>
    <dgm:cxn modelId="{936522FB-60EF-435B-9309-3D7F8736F060}" type="presOf" srcId="{6C9A2DEA-26E3-40EA-A228-FEBEF1D26E3E}" destId="{EBAB237D-F0C8-4229-BD49-05DBD6F861A9}" srcOrd="0" destOrd="0" presId="urn:microsoft.com/office/officeart/2005/8/layout/orgChart1"/>
    <dgm:cxn modelId="{61F95DD0-FC79-4E28-80C1-DF7EB4BA577B}" srcId="{15EB860D-F37E-4453-8B23-2C4B5E051AA0}" destId="{28068C29-461A-4589-92EA-64440A0AF82E}" srcOrd="0" destOrd="0" parTransId="{50B0C53B-D36C-4A2F-B810-9EC197AA1051}" sibTransId="{59E4DA08-AF18-44EF-A18C-14BEE389911A}"/>
    <dgm:cxn modelId="{0BABBD74-1EDE-492E-9B3B-160FE523832F}" srcId="{E08F9C71-C29D-445C-9984-0C98487741FE}" destId="{15EB860D-F37E-4453-8B23-2C4B5E051AA0}" srcOrd="0" destOrd="0" parTransId="{1B8178C4-0577-46E1-99A9-6CF5CD6AF8F6}" sibTransId="{EE0CF3BF-EEF0-4E4D-A2DE-8459FDCB4C61}"/>
    <dgm:cxn modelId="{11A1A079-CA82-441A-A879-217AD66866D0}" type="presOf" srcId="{E08F9C71-C29D-445C-9984-0C98487741FE}" destId="{7CA2BAE0-8C5C-4189-B90C-80EFF2D6FD6D}" srcOrd="1" destOrd="0" presId="urn:microsoft.com/office/officeart/2005/8/layout/orgChart1"/>
    <dgm:cxn modelId="{BD53A158-D922-4FA2-998F-E28556E6236E}" srcId="{6C9A2DEA-26E3-40EA-A228-FEBEF1D26E3E}" destId="{E08F9C71-C29D-445C-9984-0C98487741FE}" srcOrd="0" destOrd="0" parTransId="{7B5DA68E-6A01-4182-9504-8F4B121634B9}" sibTransId="{070D4BA6-4687-4090-ABC4-BF2C69C36229}"/>
    <dgm:cxn modelId="{9038C583-D1FD-4F45-BD3F-604107E9F396}" type="presParOf" srcId="{EBAB237D-F0C8-4229-BD49-05DBD6F861A9}" destId="{1798C697-C4E6-4023-9B54-49D5DFE008B1}" srcOrd="0" destOrd="0" presId="urn:microsoft.com/office/officeart/2005/8/layout/orgChart1"/>
    <dgm:cxn modelId="{7D24E405-238F-4B10-9332-3CAEBCF411C0}" type="presParOf" srcId="{1798C697-C4E6-4023-9B54-49D5DFE008B1}" destId="{86470703-51E0-41E6-AC78-18D1D8B0459E}" srcOrd="0" destOrd="0" presId="urn:microsoft.com/office/officeart/2005/8/layout/orgChart1"/>
    <dgm:cxn modelId="{13A084BA-A246-4262-9A28-FD2D93207BC7}" type="presParOf" srcId="{86470703-51E0-41E6-AC78-18D1D8B0459E}" destId="{4568D507-7280-4B14-816C-C7297CB13667}" srcOrd="0" destOrd="0" presId="urn:microsoft.com/office/officeart/2005/8/layout/orgChart1"/>
    <dgm:cxn modelId="{701CBFB8-8CC2-49A7-8D42-09BF875E1E71}" type="presParOf" srcId="{86470703-51E0-41E6-AC78-18D1D8B0459E}" destId="{7CA2BAE0-8C5C-4189-B90C-80EFF2D6FD6D}" srcOrd="1" destOrd="0" presId="urn:microsoft.com/office/officeart/2005/8/layout/orgChart1"/>
    <dgm:cxn modelId="{4D4EBAA8-6D10-48B5-B661-199FC25B9E82}" type="presParOf" srcId="{1798C697-C4E6-4023-9B54-49D5DFE008B1}" destId="{8F69414D-2568-4C29-931A-7D182D5A9B0C}" srcOrd="1" destOrd="0" presId="urn:microsoft.com/office/officeart/2005/8/layout/orgChart1"/>
    <dgm:cxn modelId="{04A8415E-AA60-466F-9F21-F3928C7C18EB}" type="presParOf" srcId="{1798C697-C4E6-4023-9B54-49D5DFE008B1}" destId="{19D91265-8CA4-46E4-8233-1F5E19DC8085}" srcOrd="2" destOrd="0" presId="urn:microsoft.com/office/officeart/2005/8/layout/orgChart1"/>
    <dgm:cxn modelId="{4133452F-DF6B-46E2-A130-6FA52F9FB954}" type="presParOf" srcId="{19D91265-8CA4-46E4-8233-1F5E19DC8085}" destId="{38D315D8-21D2-4FF7-9726-58EB9D63B955}" srcOrd="0" destOrd="0" presId="urn:microsoft.com/office/officeart/2005/8/layout/orgChart1"/>
    <dgm:cxn modelId="{C958012B-30ED-4F6E-B227-B9487F95FAEA}" type="presParOf" srcId="{19D91265-8CA4-46E4-8233-1F5E19DC8085}" destId="{24C4DC69-BD10-45CA-B270-62A46F302CCD}" srcOrd="1" destOrd="0" presId="urn:microsoft.com/office/officeart/2005/8/layout/orgChart1"/>
    <dgm:cxn modelId="{D7AAF8D4-2A7C-4F40-980F-E2AD9ED8A784}" type="presParOf" srcId="{24C4DC69-BD10-45CA-B270-62A46F302CCD}" destId="{8D86644D-C128-433E-83D8-5214CE3FAAF9}" srcOrd="0" destOrd="0" presId="urn:microsoft.com/office/officeart/2005/8/layout/orgChart1"/>
    <dgm:cxn modelId="{2187B236-710F-4E1E-A7D0-DB214B990844}" type="presParOf" srcId="{8D86644D-C128-433E-83D8-5214CE3FAAF9}" destId="{5AFF74A9-EBFD-46C2-9C76-55402DE704F8}" srcOrd="0" destOrd="0" presId="urn:microsoft.com/office/officeart/2005/8/layout/orgChart1"/>
    <dgm:cxn modelId="{7D0A49C9-F7D3-4CB0-AB50-4350F864F1B1}" type="presParOf" srcId="{8D86644D-C128-433E-83D8-5214CE3FAAF9}" destId="{95AD04F9-13DA-467A-BA4D-09A79A029E90}" srcOrd="1" destOrd="0" presId="urn:microsoft.com/office/officeart/2005/8/layout/orgChart1"/>
    <dgm:cxn modelId="{A6F32831-B20F-49A3-8D6C-AE29111C9117}" type="presParOf" srcId="{24C4DC69-BD10-45CA-B270-62A46F302CCD}" destId="{5D8A67CA-377D-4978-9821-0401164B218A}" srcOrd="1" destOrd="0" presId="urn:microsoft.com/office/officeart/2005/8/layout/orgChart1"/>
    <dgm:cxn modelId="{FE5EFF37-F1C8-46CC-BBC4-13B1C0BC84B4}" type="presParOf" srcId="{5D8A67CA-377D-4978-9821-0401164B218A}" destId="{2BE954B1-BBF1-460F-8132-2727B3DAD08B}" srcOrd="0" destOrd="0" presId="urn:microsoft.com/office/officeart/2005/8/layout/orgChart1"/>
    <dgm:cxn modelId="{FC1E9CE0-D170-472C-B191-9770C5FE8C4C}" type="presParOf" srcId="{5D8A67CA-377D-4978-9821-0401164B218A}" destId="{C45EBC0D-06FC-43C9-AAAA-82C7564677D5}" srcOrd="1" destOrd="0" presId="urn:microsoft.com/office/officeart/2005/8/layout/orgChart1"/>
    <dgm:cxn modelId="{97A57AF4-E16A-41DB-A3F2-429E36D817CF}" type="presParOf" srcId="{C45EBC0D-06FC-43C9-AAAA-82C7564677D5}" destId="{1D6176A4-B57B-48E7-95F9-9D072B223537}" srcOrd="0" destOrd="0" presId="urn:microsoft.com/office/officeart/2005/8/layout/orgChart1"/>
    <dgm:cxn modelId="{366E0307-CDBD-4FDD-94E6-BE263F8E57DE}" type="presParOf" srcId="{1D6176A4-B57B-48E7-95F9-9D072B223537}" destId="{E0AC7567-1F00-4697-997A-C06F5130A0A5}" srcOrd="0" destOrd="0" presId="urn:microsoft.com/office/officeart/2005/8/layout/orgChart1"/>
    <dgm:cxn modelId="{33DAFAB9-6C2A-4469-8414-125672D98308}" type="presParOf" srcId="{1D6176A4-B57B-48E7-95F9-9D072B223537}" destId="{1B9536A6-77C0-4DD9-86EA-35CAFB8D76DF}" srcOrd="1" destOrd="0" presId="urn:microsoft.com/office/officeart/2005/8/layout/orgChart1"/>
    <dgm:cxn modelId="{5A383691-E076-438F-9EAE-9C661720DB67}" type="presParOf" srcId="{C45EBC0D-06FC-43C9-AAAA-82C7564677D5}" destId="{721351DC-DB8F-49BE-9C70-A36539B59270}" srcOrd="1" destOrd="0" presId="urn:microsoft.com/office/officeart/2005/8/layout/orgChart1"/>
    <dgm:cxn modelId="{2BD7F744-F550-4B85-ACDA-BB71021A5323}" type="presParOf" srcId="{C45EBC0D-06FC-43C9-AAAA-82C7564677D5}" destId="{8B312449-6F8F-49D8-97E2-A0E34553B165}" srcOrd="2" destOrd="0" presId="urn:microsoft.com/office/officeart/2005/8/layout/orgChart1"/>
    <dgm:cxn modelId="{6B9BC3FA-1444-41CB-98A5-64591DF0CE44}" type="presParOf" srcId="{24C4DC69-BD10-45CA-B270-62A46F302CCD}" destId="{B0E09595-1B2F-4660-8299-979C52EF993E}" srcOrd="2" destOrd="0" presId="urn:microsoft.com/office/officeart/2005/8/layout/orgChart1"/>
    <dgm:cxn modelId="{CB5A4980-0A2E-4757-B3D6-643A16E39BA6}" type="presParOf" srcId="{19D91265-8CA4-46E4-8233-1F5E19DC8085}" destId="{47F4EFD5-6FDB-4EBE-ACE4-2AAEB3B15DB1}" srcOrd="2" destOrd="0" presId="urn:microsoft.com/office/officeart/2005/8/layout/orgChart1"/>
    <dgm:cxn modelId="{FD3BCEB5-8773-414B-9EFB-67D30D037836}" type="presParOf" srcId="{19D91265-8CA4-46E4-8233-1F5E19DC8085}" destId="{67E2A0F2-96AE-40A5-95F2-1E75E9052732}" srcOrd="3" destOrd="0" presId="urn:microsoft.com/office/officeart/2005/8/layout/orgChart1"/>
    <dgm:cxn modelId="{C62309FD-1D5F-4506-A4DC-9E11FE291846}" type="presParOf" srcId="{67E2A0F2-96AE-40A5-95F2-1E75E9052732}" destId="{CE96B785-DFF1-4CFF-BA0B-AF4B55B34B09}" srcOrd="0" destOrd="0" presId="urn:microsoft.com/office/officeart/2005/8/layout/orgChart1"/>
    <dgm:cxn modelId="{0DAE8CBA-82B8-450F-AB88-B0B801C4E91C}" type="presParOf" srcId="{CE96B785-DFF1-4CFF-BA0B-AF4B55B34B09}" destId="{B8834E90-53CE-45BE-A365-8686A0AD9327}" srcOrd="0" destOrd="0" presId="urn:microsoft.com/office/officeart/2005/8/layout/orgChart1"/>
    <dgm:cxn modelId="{457D88C4-A734-47BD-B9A8-88E9E185E91E}" type="presParOf" srcId="{CE96B785-DFF1-4CFF-BA0B-AF4B55B34B09}" destId="{86C8B4AB-46DD-4F1A-B464-B4FE7322815E}" srcOrd="1" destOrd="0" presId="urn:microsoft.com/office/officeart/2005/8/layout/orgChart1"/>
    <dgm:cxn modelId="{67BE95F2-41FF-4667-9FF5-C81F976967C9}" type="presParOf" srcId="{67E2A0F2-96AE-40A5-95F2-1E75E9052732}" destId="{FB5F2B2E-4446-4D3F-AEEE-6374BE765EBE}" srcOrd="1" destOrd="0" presId="urn:microsoft.com/office/officeart/2005/8/layout/orgChart1"/>
    <dgm:cxn modelId="{F87F3084-F714-48C9-AC4E-F4F2E34AEE72}" type="presParOf" srcId="{67E2A0F2-96AE-40A5-95F2-1E75E9052732}" destId="{BF97268D-9020-43E2-AE2A-3C5BB721A8F7}" srcOrd="2" destOrd="0" presId="urn:microsoft.com/office/officeart/2005/8/layout/orgChar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79BC3-1D72-44EE-B4D2-F4C0C7B18058}">
      <dsp:nvSpPr>
        <dsp:cNvPr id="0" name=""/>
        <dsp:cNvSpPr/>
      </dsp:nvSpPr>
      <dsp:spPr>
        <a:xfrm>
          <a:off x="1422191" y="674782"/>
          <a:ext cx="5277085" cy="5277085"/>
        </a:xfrm>
        <a:prstGeom prst="blockArc">
          <a:avLst>
            <a:gd name="adj1" fmla="val 10615990"/>
            <a:gd name="adj2" fmla="val 17023526"/>
            <a:gd name="adj3" fmla="val 464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26DFB4-DD35-4702-8587-C9AF1EA9620E}">
      <dsp:nvSpPr>
        <dsp:cNvPr id="0" name=""/>
        <dsp:cNvSpPr/>
      </dsp:nvSpPr>
      <dsp:spPr>
        <a:xfrm>
          <a:off x="1425815" y="831394"/>
          <a:ext cx="5277085" cy="5277085"/>
        </a:xfrm>
        <a:prstGeom prst="blockArc">
          <a:avLst>
            <a:gd name="adj1" fmla="val 4525116"/>
            <a:gd name="adj2" fmla="val 10824973"/>
            <a:gd name="adj3" fmla="val 464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C23D08-9832-4AA5-9503-F8FC25B0428E}">
      <dsp:nvSpPr>
        <dsp:cNvPr id="0" name=""/>
        <dsp:cNvSpPr/>
      </dsp:nvSpPr>
      <dsp:spPr>
        <a:xfrm>
          <a:off x="2725053" y="831791"/>
          <a:ext cx="5277085" cy="5277085"/>
        </a:xfrm>
        <a:prstGeom prst="blockArc">
          <a:avLst>
            <a:gd name="adj1" fmla="val 21479179"/>
            <a:gd name="adj2" fmla="val 6276984"/>
            <a:gd name="adj3" fmla="val 464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F4952B-48E7-48D0-ADCD-D7EBC3328C27}">
      <dsp:nvSpPr>
        <dsp:cNvPr id="0" name=""/>
        <dsp:cNvSpPr/>
      </dsp:nvSpPr>
      <dsp:spPr>
        <a:xfrm>
          <a:off x="2724940" y="653960"/>
          <a:ext cx="5277085" cy="5277085"/>
        </a:xfrm>
        <a:prstGeom prst="blockArc">
          <a:avLst>
            <a:gd name="adj1" fmla="val 15266591"/>
            <a:gd name="adj2" fmla="val 116424"/>
            <a:gd name="adj3" fmla="val 464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4B3CFF-6A24-4B33-9C36-454E02FB209B}">
      <dsp:nvSpPr>
        <dsp:cNvPr id="0" name=""/>
        <dsp:cNvSpPr/>
      </dsp:nvSpPr>
      <dsp:spPr>
        <a:xfrm>
          <a:off x="3260169" y="2101042"/>
          <a:ext cx="3143207" cy="2428875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Повышение эффективности бюджетных расходов</a:t>
          </a:r>
          <a:endParaRPr lang="ru-RU" sz="2400" b="1" kern="1200" dirty="0">
            <a:solidFill>
              <a:srgbClr val="030F1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720481" y="2456743"/>
        <a:ext cx="2222583" cy="1717473"/>
      </dsp:txXfrm>
    </dsp:sp>
    <dsp:sp modelId="{DE7DAFEC-0456-4BA6-BCEF-B4EC66A76179}">
      <dsp:nvSpPr>
        <dsp:cNvPr id="0" name=""/>
        <dsp:cNvSpPr/>
      </dsp:nvSpPr>
      <dsp:spPr>
        <a:xfrm>
          <a:off x="2545792" y="-40517"/>
          <a:ext cx="4252928" cy="1700212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Формирование бюджетных параметров, исходя из реальных финансовых возможностей бюджета</a:t>
          </a:r>
          <a:endParaRPr lang="ru-RU" sz="2000" kern="1200" dirty="0">
            <a:solidFill>
              <a:srgbClr val="030F1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168619" y="208473"/>
        <a:ext cx="3007274" cy="1202232"/>
      </dsp:txXfrm>
    </dsp:sp>
    <dsp:sp modelId="{E936CDC8-B95E-4198-A0AA-1CEC8EE27CE9}">
      <dsp:nvSpPr>
        <dsp:cNvPr id="0" name=""/>
        <dsp:cNvSpPr/>
      </dsp:nvSpPr>
      <dsp:spPr>
        <a:xfrm>
          <a:off x="6734679" y="2529665"/>
          <a:ext cx="2409320" cy="1700212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Безусловное исполнение  действующих расходных обязательств</a:t>
          </a:r>
          <a:endParaRPr lang="ru-RU" sz="2000" kern="12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7087516" y="2778655"/>
        <a:ext cx="1703646" cy="1202232"/>
      </dsp:txXfrm>
    </dsp:sp>
    <dsp:sp modelId="{275CA708-3217-4E27-9F69-038848DB015D}">
      <dsp:nvSpPr>
        <dsp:cNvPr id="0" name=""/>
        <dsp:cNvSpPr/>
      </dsp:nvSpPr>
      <dsp:spPr>
        <a:xfrm>
          <a:off x="2617227" y="5030000"/>
          <a:ext cx="4191975" cy="1868516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Недопущение принятия новых бюджетных обязательств, не обеспеченных доходными источниками</a:t>
          </a:r>
          <a:endParaRPr lang="ru-RU" sz="2000" kern="12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231128" y="5303638"/>
        <a:ext cx="2964173" cy="1321240"/>
      </dsp:txXfrm>
    </dsp:sp>
    <dsp:sp modelId="{D889667F-F8FD-4DF8-805F-6D351D70746A}">
      <dsp:nvSpPr>
        <dsp:cNvPr id="0" name=""/>
        <dsp:cNvSpPr/>
      </dsp:nvSpPr>
      <dsp:spPr>
        <a:xfrm>
          <a:off x="0" y="2601107"/>
          <a:ext cx="2974181" cy="1700212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Поэтапное снижение просроченной кредиторской задолженности</a:t>
          </a:r>
          <a:endParaRPr lang="ru-RU" sz="2000" kern="1200" dirty="0">
            <a:solidFill>
              <a:srgbClr val="030F1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35559" y="2850097"/>
        <a:ext cx="2103063" cy="120223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9F1164-B77A-4006-839C-2676FE6C7F7D}">
      <dsp:nvSpPr>
        <dsp:cNvPr id="0" name=""/>
        <dsp:cNvSpPr/>
      </dsp:nvSpPr>
      <dsp:spPr>
        <a:xfrm>
          <a:off x="48151" y="2000238"/>
          <a:ext cx="5948699" cy="1887163"/>
        </a:xfrm>
        <a:prstGeom prst="ellipse">
          <a:avLst/>
        </a:prstGeom>
        <a:solidFill>
          <a:srgbClr val="C4D2F8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4000" b="1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Расходы бюджета на 2020 год</a:t>
          </a:r>
        </a:p>
      </dsp:txBody>
      <dsp:txXfrm>
        <a:off x="919318" y="2276607"/>
        <a:ext cx="4206365" cy="1334425"/>
      </dsp:txXfrm>
    </dsp:sp>
    <dsp:sp modelId="{36C15BE6-35A9-428E-83B2-35BA22C1AB93}">
      <dsp:nvSpPr>
        <dsp:cNvPr id="0" name=""/>
        <dsp:cNvSpPr/>
      </dsp:nvSpPr>
      <dsp:spPr>
        <a:xfrm rot="16737824">
          <a:off x="3127333" y="1931570"/>
          <a:ext cx="103812" cy="37148"/>
        </a:xfrm>
        <a:custGeom>
          <a:avLst/>
          <a:gdLst/>
          <a:ahLst/>
          <a:cxnLst/>
          <a:rect l="0" t="0" r="0" b="0"/>
          <a:pathLst>
            <a:path>
              <a:moveTo>
                <a:pt x="0" y="18574"/>
              </a:moveTo>
              <a:lnTo>
                <a:pt x="103812" y="1857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176644" y="1947549"/>
        <a:ext cx="5190" cy="5190"/>
      </dsp:txXfrm>
    </dsp:sp>
    <dsp:sp modelId="{9380D8A1-EF08-4DB1-9BBC-0B370CB0962D}">
      <dsp:nvSpPr>
        <dsp:cNvPr id="0" name=""/>
        <dsp:cNvSpPr/>
      </dsp:nvSpPr>
      <dsp:spPr>
        <a:xfrm>
          <a:off x="48155" y="-7"/>
          <a:ext cx="6577709" cy="1899864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u="sng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Общегосударственные вопросы</a:t>
          </a:r>
          <a:r>
            <a:rPr lang="ru-RU" sz="2200" b="1" u="none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200" b="0" i="1" u="none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2</a:t>
          </a:r>
          <a:r>
            <a:rPr lang="ru-RU" sz="2200" i="1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940,1 тыс.руб.</a:t>
          </a:r>
          <a:endParaRPr lang="ru-RU" sz="1800" i="1" kern="12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8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Содержание АУП </a:t>
          </a:r>
          <a:r>
            <a:rPr lang="ru-RU" sz="1800" b="1" u="none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–</a:t>
          </a:r>
          <a:r>
            <a:rPr lang="ru-RU" sz="18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2751,0 (или 93,6%)</a:t>
          </a:r>
          <a:endParaRPr lang="ru-RU" sz="1800" kern="12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8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Содержание имущества – 179,1 (или 6,1%)</a:t>
          </a:r>
          <a:endParaRPr lang="ru-RU" sz="1800" kern="12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8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Резервный фонд – 10,0 (или 0,3%)</a:t>
          </a:r>
          <a:endParaRPr lang="ru-RU" sz="1100" kern="12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11438" y="278222"/>
        <a:ext cx="4651143" cy="1343406"/>
      </dsp:txXfrm>
    </dsp:sp>
    <dsp:sp modelId="{8EADD287-A373-4D8B-9F55-58704D1E7932}">
      <dsp:nvSpPr>
        <dsp:cNvPr id="0" name=""/>
        <dsp:cNvSpPr/>
      </dsp:nvSpPr>
      <dsp:spPr>
        <a:xfrm rot="21155245">
          <a:off x="5773732" y="2556519"/>
          <a:ext cx="165863" cy="37148"/>
        </a:xfrm>
        <a:custGeom>
          <a:avLst/>
          <a:gdLst/>
          <a:ahLst/>
          <a:cxnLst/>
          <a:rect l="0" t="0" r="0" b="0"/>
          <a:pathLst>
            <a:path>
              <a:moveTo>
                <a:pt x="0" y="18574"/>
              </a:moveTo>
              <a:lnTo>
                <a:pt x="165863" y="1857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852517" y="2570947"/>
        <a:ext cx="8293" cy="8293"/>
      </dsp:txXfrm>
    </dsp:sp>
    <dsp:sp modelId="{0322E66C-377D-48B5-8C4D-99FE4E1BABCA}">
      <dsp:nvSpPr>
        <dsp:cNvPr id="0" name=""/>
        <dsp:cNvSpPr/>
      </dsp:nvSpPr>
      <dsp:spPr>
        <a:xfrm>
          <a:off x="5915289" y="1143000"/>
          <a:ext cx="3228710" cy="2428874"/>
        </a:xfrm>
        <a:prstGeom prst="ellipse">
          <a:avLst/>
        </a:prstGeom>
        <a:solidFill>
          <a:srgbClr val="70A8B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200" b="1" u="sng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Социальная политика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i="1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258,0 тыс.руб.</a:t>
          </a:r>
          <a:endParaRPr lang="ru-RU" sz="2200" i="1" kern="12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8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Пенсии муниципальным служащим – 100,0%</a:t>
          </a:r>
          <a:endParaRPr lang="ru-RU" sz="1100" kern="12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388123" y="1498700"/>
        <a:ext cx="2283042" cy="1717474"/>
      </dsp:txXfrm>
    </dsp:sp>
    <dsp:sp modelId="{B49469E2-56C7-4390-A37F-C7DF81614933}">
      <dsp:nvSpPr>
        <dsp:cNvPr id="0" name=""/>
        <dsp:cNvSpPr/>
      </dsp:nvSpPr>
      <dsp:spPr>
        <a:xfrm rot="6639422">
          <a:off x="2594516" y="3913862"/>
          <a:ext cx="110529" cy="37148"/>
        </a:xfrm>
        <a:custGeom>
          <a:avLst/>
          <a:gdLst/>
          <a:ahLst/>
          <a:cxnLst/>
          <a:rect l="0" t="0" r="0" b="0"/>
          <a:pathLst>
            <a:path>
              <a:moveTo>
                <a:pt x="0" y="18574"/>
              </a:moveTo>
              <a:lnTo>
                <a:pt x="110529" y="1857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647018" y="3929673"/>
        <a:ext cx="5526" cy="5526"/>
      </dsp:txXfrm>
    </dsp:sp>
    <dsp:sp modelId="{D4E6D842-3C59-41D7-81D3-ED3FF5C16E2F}">
      <dsp:nvSpPr>
        <dsp:cNvPr id="0" name=""/>
        <dsp:cNvSpPr/>
      </dsp:nvSpPr>
      <dsp:spPr>
        <a:xfrm>
          <a:off x="48156" y="3933998"/>
          <a:ext cx="4099693" cy="2923990"/>
        </a:xfrm>
        <a:prstGeom prst="ellipse">
          <a:avLst/>
        </a:prstGeom>
        <a:solidFill>
          <a:srgbClr val="73F1A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200" b="1" u="sng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Национальная оборона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0" i="1" u="none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195,0 тыс.руб.</a:t>
          </a:r>
          <a:endParaRPr lang="ru-RU" sz="2200" i="1" kern="1200" dirty="0"/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8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Осуществление первичного воинского учета, где отсутствуют военные комиссариаты – 100,0%</a:t>
          </a:r>
          <a:endParaRPr lang="ru-RU" sz="1800" kern="1200" dirty="0"/>
        </a:p>
      </dsp:txBody>
      <dsp:txXfrm>
        <a:off x="648542" y="4362206"/>
        <a:ext cx="2898921" cy="2067574"/>
      </dsp:txXfrm>
    </dsp:sp>
    <dsp:sp modelId="{B183F942-56E2-4809-8F96-A85747D5D2B5}">
      <dsp:nvSpPr>
        <dsp:cNvPr id="0" name=""/>
        <dsp:cNvSpPr/>
      </dsp:nvSpPr>
      <dsp:spPr>
        <a:xfrm rot="2010407">
          <a:off x="4239377" y="4003453"/>
          <a:ext cx="823398" cy="37148"/>
        </a:xfrm>
        <a:custGeom>
          <a:avLst/>
          <a:gdLst/>
          <a:ahLst/>
          <a:cxnLst/>
          <a:rect l="0" t="0" r="0" b="0"/>
          <a:pathLst>
            <a:path>
              <a:moveTo>
                <a:pt x="0" y="18574"/>
              </a:moveTo>
              <a:lnTo>
                <a:pt x="823398" y="1857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630491" y="4001443"/>
        <a:ext cx="41169" cy="41169"/>
      </dsp:txXfrm>
    </dsp:sp>
    <dsp:sp modelId="{D4B414CE-9DA2-4FAD-8574-41229A63AD87}">
      <dsp:nvSpPr>
        <dsp:cNvPr id="0" name=""/>
        <dsp:cNvSpPr/>
      </dsp:nvSpPr>
      <dsp:spPr>
        <a:xfrm>
          <a:off x="4189949" y="3855332"/>
          <a:ext cx="4954050" cy="300266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l" defTabSz="9779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200" b="1" u="sng" kern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Национальная экономика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0" i="1" u="none" kern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1912,7 тыс.руб.</a:t>
          </a:r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800" kern="1200" dirty="0" smtClean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Дорожное хозяйство – 1213,3 (или 63,4%)</a:t>
          </a:r>
          <a:endParaRPr lang="ru-RU" sz="1800" kern="1200" dirty="0">
            <a:solidFill>
              <a:srgbClr val="030F11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800" kern="1200" dirty="0" smtClean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Расходы по местным инициативам – 699,4 (или 36,6%)</a:t>
          </a:r>
          <a:endParaRPr lang="ru-RU" sz="1800" kern="1200" dirty="0">
            <a:solidFill>
              <a:srgbClr val="030F1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915453" y="4295062"/>
        <a:ext cx="3503042" cy="212320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6133AF-6477-4700-9292-72C7633ED669}">
      <dsp:nvSpPr>
        <dsp:cNvPr id="0" name=""/>
        <dsp:cNvSpPr/>
      </dsp:nvSpPr>
      <dsp:spPr>
        <a:xfrm>
          <a:off x="6138257" y="2081190"/>
          <a:ext cx="434006" cy="19818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81883"/>
              </a:lnTo>
              <a:lnTo>
                <a:pt x="434006" y="198188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2A92D7-433E-4F00-A38E-1CFD60C97511}">
      <dsp:nvSpPr>
        <dsp:cNvPr id="0" name=""/>
        <dsp:cNvSpPr/>
      </dsp:nvSpPr>
      <dsp:spPr>
        <a:xfrm>
          <a:off x="5711158" y="2081190"/>
          <a:ext cx="427098" cy="2589935"/>
        </a:xfrm>
        <a:custGeom>
          <a:avLst/>
          <a:gdLst/>
          <a:ahLst/>
          <a:cxnLst/>
          <a:rect l="0" t="0" r="0" b="0"/>
          <a:pathLst>
            <a:path>
              <a:moveTo>
                <a:pt x="427098" y="0"/>
              </a:moveTo>
              <a:lnTo>
                <a:pt x="427098" y="2589935"/>
              </a:lnTo>
              <a:lnTo>
                <a:pt x="0" y="25899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7A6C17-EF83-466C-94F0-F8DCE4518DA1}">
      <dsp:nvSpPr>
        <dsp:cNvPr id="0" name=""/>
        <dsp:cNvSpPr/>
      </dsp:nvSpPr>
      <dsp:spPr>
        <a:xfrm>
          <a:off x="5906052" y="2081190"/>
          <a:ext cx="232205" cy="1229689"/>
        </a:xfrm>
        <a:custGeom>
          <a:avLst/>
          <a:gdLst/>
          <a:ahLst/>
          <a:cxnLst/>
          <a:rect l="0" t="0" r="0" b="0"/>
          <a:pathLst>
            <a:path>
              <a:moveTo>
                <a:pt x="232205" y="0"/>
              </a:moveTo>
              <a:lnTo>
                <a:pt x="232205" y="1229689"/>
              </a:lnTo>
              <a:lnTo>
                <a:pt x="0" y="122968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F0C6C0-C59C-4CBC-B6D1-4EDA3EC81212}">
      <dsp:nvSpPr>
        <dsp:cNvPr id="0" name=""/>
        <dsp:cNvSpPr/>
      </dsp:nvSpPr>
      <dsp:spPr>
        <a:xfrm>
          <a:off x="6138257" y="2081190"/>
          <a:ext cx="219693" cy="6155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5544"/>
              </a:lnTo>
              <a:lnTo>
                <a:pt x="219693" y="61554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F4EFD5-6FDB-4EBE-ACE4-2AAEB3B15DB1}">
      <dsp:nvSpPr>
        <dsp:cNvPr id="0" name=""/>
        <dsp:cNvSpPr/>
      </dsp:nvSpPr>
      <dsp:spPr>
        <a:xfrm>
          <a:off x="4158584" y="832341"/>
          <a:ext cx="770605" cy="7797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9757"/>
              </a:lnTo>
              <a:lnTo>
                <a:pt x="770605" y="7797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E954B1-BBF1-460F-8132-2727B3DAD08B}">
      <dsp:nvSpPr>
        <dsp:cNvPr id="0" name=""/>
        <dsp:cNvSpPr/>
      </dsp:nvSpPr>
      <dsp:spPr>
        <a:xfrm>
          <a:off x="1547270" y="2226867"/>
          <a:ext cx="91440" cy="167319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73194"/>
              </a:lnTo>
              <a:lnTo>
                <a:pt x="95774" y="167319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D315D8-21D2-4FF7-9726-58EB9D63B955}">
      <dsp:nvSpPr>
        <dsp:cNvPr id="0" name=""/>
        <dsp:cNvSpPr/>
      </dsp:nvSpPr>
      <dsp:spPr>
        <a:xfrm>
          <a:off x="2710253" y="832341"/>
          <a:ext cx="1448331" cy="806021"/>
        </a:xfrm>
        <a:custGeom>
          <a:avLst/>
          <a:gdLst/>
          <a:ahLst/>
          <a:cxnLst/>
          <a:rect l="0" t="0" r="0" b="0"/>
          <a:pathLst>
            <a:path>
              <a:moveTo>
                <a:pt x="1448331" y="0"/>
              </a:moveTo>
              <a:lnTo>
                <a:pt x="1448331" y="806021"/>
              </a:lnTo>
              <a:lnTo>
                <a:pt x="0" y="8060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68D507-7280-4B14-816C-C7297CB13667}">
      <dsp:nvSpPr>
        <dsp:cNvPr id="0" name=""/>
        <dsp:cNvSpPr/>
      </dsp:nvSpPr>
      <dsp:spPr>
        <a:xfrm>
          <a:off x="2691787" y="284174"/>
          <a:ext cx="2933595" cy="548166"/>
        </a:xfrm>
        <a:prstGeom prst="rect">
          <a:avLst/>
        </a:prstGeom>
        <a:solidFill>
          <a:schemeClr val="bg1">
            <a:lumMod val="7500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3618,9 тыс.руб.</a:t>
          </a:r>
          <a:endParaRPr lang="ru-RU" sz="3200" b="1" kern="1200" dirty="0">
            <a:solidFill>
              <a:srgbClr val="000099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691787" y="284174"/>
        <a:ext cx="2933595" cy="548166"/>
      </dsp:txXfrm>
    </dsp:sp>
    <dsp:sp modelId="{5AFF74A9-EBFD-46C2-9C76-55402DE704F8}">
      <dsp:nvSpPr>
        <dsp:cNvPr id="0" name=""/>
        <dsp:cNvSpPr/>
      </dsp:nvSpPr>
      <dsp:spPr>
        <a:xfrm>
          <a:off x="475726" y="1049859"/>
          <a:ext cx="2234526" cy="1177007"/>
        </a:xfrm>
        <a:prstGeom prst="rect">
          <a:avLst/>
        </a:prstGeom>
        <a:solidFill>
          <a:schemeClr val="accent3">
            <a:lumMod val="40000"/>
            <a:lumOff val="6000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Коммунальное хозяйство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500,0</a:t>
          </a:r>
          <a:endParaRPr lang="ru-RU" sz="2400" kern="1200" dirty="0">
            <a:solidFill>
              <a:srgbClr val="000099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75726" y="1049859"/>
        <a:ext cx="2234526" cy="1177007"/>
      </dsp:txXfrm>
    </dsp:sp>
    <dsp:sp modelId="{E0AC7567-1F00-4697-997A-C06F5130A0A5}">
      <dsp:nvSpPr>
        <dsp:cNvPr id="0" name=""/>
        <dsp:cNvSpPr/>
      </dsp:nvSpPr>
      <dsp:spPr>
        <a:xfrm>
          <a:off x="1643044" y="2857518"/>
          <a:ext cx="1838152" cy="2085087"/>
        </a:xfrm>
        <a:prstGeom prst="rect">
          <a:avLst/>
        </a:prstGeom>
        <a:solidFill>
          <a:srgbClr val="FFFF99"/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bg1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Исполнение судебных актов по компенсации выпадающих доходов за услуги теплоснабжения</a:t>
          </a:r>
        </a:p>
      </dsp:txBody>
      <dsp:txXfrm>
        <a:off x="1643044" y="2857518"/>
        <a:ext cx="1838152" cy="2085087"/>
      </dsp:txXfrm>
    </dsp:sp>
    <dsp:sp modelId="{B8834E90-53CE-45BE-A365-8686A0AD9327}">
      <dsp:nvSpPr>
        <dsp:cNvPr id="0" name=""/>
        <dsp:cNvSpPr/>
      </dsp:nvSpPr>
      <dsp:spPr>
        <a:xfrm>
          <a:off x="4929190" y="1143007"/>
          <a:ext cx="2418134" cy="938182"/>
        </a:xfrm>
        <a:prstGeom prst="rect">
          <a:avLst/>
        </a:prstGeom>
        <a:solidFill>
          <a:schemeClr val="accent3">
            <a:lumMod val="40000"/>
            <a:lumOff val="6000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Благоустройство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3118,9</a:t>
          </a:r>
          <a:endParaRPr lang="ru-RU" sz="2400" kern="1200" dirty="0">
            <a:solidFill>
              <a:srgbClr val="000099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929190" y="1143007"/>
        <a:ext cx="2418134" cy="938182"/>
      </dsp:txXfrm>
    </dsp:sp>
    <dsp:sp modelId="{8162A3DD-E4DB-4027-995B-75B27EBB892A}">
      <dsp:nvSpPr>
        <dsp:cNvPr id="0" name=""/>
        <dsp:cNvSpPr/>
      </dsp:nvSpPr>
      <dsp:spPr>
        <a:xfrm>
          <a:off x="6357951" y="2357452"/>
          <a:ext cx="2419662" cy="678564"/>
        </a:xfrm>
        <a:prstGeom prst="rect">
          <a:avLst/>
        </a:prstGeom>
        <a:solidFill>
          <a:srgbClr val="FFC000"/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chemeClr val="bg1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Уличное освещение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smtClean="0">
              <a:solidFill>
                <a:schemeClr val="bg1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463,8</a:t>
          </a:r>
          <a:endParaRPr lang="ru-RU" sz="1900" kern="1200" dirty="0">
            <a:solidFill>
              <a:schemeClr val="bg1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357951" y="2357452"/>
        <a:ext cx="2419662" cy="678564"/>
      </dsp:txXfrm>
    </dsp:sp>
    <dsp:sp modelId="{1306BFA7-C588-4AA3-8DAB-EB52FBB82E77}">
      <dsp:nvSpPr>
        <dsp:cNvPr id="0" name=""/>
        <dsp:cNvSpPr/>
      </dsp:nvSpPr>
      <dsp:spPr>
        <a:xfrm>
          <a:off x="3857620" y="2857518"/>
          <a:ext cx="2048432" cy="906722"/>
        </a:xfrm>
        <a:prstGeom prst="rect">
          <a:avLst/>
        </a:prstGeom>
        <a:solidFill>
          <a:srgbClr val="FFC000"/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chemeClr val="bg1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Содержание мест захоронения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bg1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100,0</a:t>
          </a:r>
          <a:endParaRPr lang="ru-RU" sz="1900" kern="1200" dirty="0">
            <a:solidFill>
              <a:schemeClr val="bg1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857620" y="2857518"/>
        <a:ext cx="2048432" cy="906722"/>
      </dsp:txXfrm>
    </dsp:sp>
    <dsp:sp modelId="{6BD7BD33-49DD-403A-8407-A06A548AD13C}">
      <dsp:nvSpPr>
        <dsp:cNvPr id="0" name=""/>
        <dsp:cNvSpPr/>
      </dsp:nvSpPr>
      <dsp:spPr>
        <a:xfrm>
          <a:off x="4429125" y="4214841"/>
          <a:ext cx="1282033" cy="912569"/>
        </a:xfrm>
        <a:prstGeom prst="rect">
          <a:avLst/>
        </a:prstGeom>
        <a:solidFill>
          <a:srgbClr val="FFC000"/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chemeClr val="bg1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Городская среда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0" kern="1200" dirty="0" smtClean="0">
              <a:solidFill>
                <a:schemeClr val="bg1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2480,7</a:t>
          </a:r>
          <a:endParaRPr lang="ru-RU" sz="1900" b="0" kern="1200" dirty="0">
            <a:solidFill>
              <a:schemeClr val="bg1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429125" y="4214841"/>
        <a:ext cx="1282033" cy="912569"/>
      </dsp:txXfrm>
    </dsp:sp>
    <dsp:sp modelId="{E206353F-B4D4-4A06-92C6-6ED8DE862C45}">
      <dsp:nvSpPr>
        <dsp:cNvPr id="0" name=""/>
        <dsp:cNvSpPr/>
      </dsp:nvSpPr>
      <dsp:spPr>
        <a:xfrm>
          <a:off x="6572264" y="3571899"/>
          <a:ext cx="1813514" cy="982349"/>
        </a:xfrm>
        <a:prstGeom prst="rect">
          <a:avLst/>
        </a:prstGeom>
        <a:solidFill>
          <a:srgbClr val="FFC000"/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chemeClr val="bg1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Прочие мероприятия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bg1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74,4</a:t>
          </a:r>
          <a:endParaRPr lang="ru-RU" sz="1900" kern="1200" dirty="0">
            <a:solidFill>
              <a:schemeClr val="bg1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572264" y="3571899"/>
        <a:ext cx="1813514" cy="9823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0.6025</cdr:x>
      <cdr:y>0</cdr:y>
    </cdr:from>
    <cdr:to>
      <cdr:x>0.924</cdr:x>
      <cdr:y>0.50375</cdr:y>
    </cdr:to>
    <cdr:sp macro="" textlink="">
      <cdr:nvSpPr>
        <cdr:cNvPr id="10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552325" y="0"/>
          <a:ext cx="1895556" cy="186650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  <a:effectLst xmlns:a="http://schemas.openxmlformats.org/drawingml/2006/main"/>
      </cdr:spPr>
    </cdr:sp>
  </cdr:relSizeAnchor>
  <cdr:relSizeAnchor xmlns:cdr="http://schemas.openxmlformats.org/drawingml/2006/chartDrawing">
    <cdr:from>
      <cdr:x>0.23333</cdr:x>
      <cdr:y>0.34328</cdr:y>
    </cdr:from>
    <cdr:to>
      <cdr:x>0.39999</cdr:x>
      <cdr:y>0.40298</cdr:y>
    </cdr:to>
    <cdr:sp macro="" textlink="">
      <cdr:nvSpPr>
        <cdr:cNvPr id="6" name="Двойная стрелка влево/вправо 5"/>
        <cdr:cNvSpPr/>
      </cdr:nvSpPr>
      <cdr:spPr>
        <a:xfrm xmlns:a="http://schemas.openxmlformats.org/drawingml/2006/main">
          <a:off x="2000264" y="1643074"/>
          <a:ext cx="1428703" cy="285745"/>
        </a:xfrm>
        <a:prstGeom xmlns:a="http://schemas.openxmlformats.org/drawingml/2006/main" prst="leftRightArrow">
          <a:avLst/>
        </a:prstGeom>
        <a:solidFill xmlns:a="http://schemas.openxmlformats.org/drawingml/2006/main">
          <a:srgbClr val="C4D2F8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endParaRPr lang="ru-RU" sz="2400" b="1" dirty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0.7</cdr:x>
      <cdr:y>0.40299</cdr:y>
    </cdr:from>
    <cdr:to>
      <cdr:x>0.86666</cdr:x>
      <cdr:y>0.46269</cdr:y>
    </cdr:to>
    <cdr:sp macro="" textlink="">
      <cdr:nvSpPr>
        <cdr:cNvPr id="4" name="Двойная стрелка влево/вправо 3"/>
        <cdr:cNvSpPr/>
      </cdr:nvSpPr>
      <cdr:spPr>
        <a:xfrm xmlns:a="http://schemas.openxmlformats.org/drawingml/2006/main">
          <a:off x="6000792" y="1928826"/>
          <a:ext cx="1428703" cy="285745"/>
        </a:xfrm>
        <a:prstGeom xmlns:a="http://schemas.openxmlformats.org/drawingml/2006/main" prst="leftRightArrow">
          <a:avLst/>
        </a:prstGeom>
        <a:solidFill xmlns:a="http://schemas.openxmlformats.org/drawingml/2006/main">
          <a:srgbClr val="C4D2F8"/>
        </a:solidFill>
        <a:ln xmlns:a="http://schemas.openxmlformats.org/drawingml/2006/main" w="25400" cap="flat" cmpd="sng" algn="ctr">
          <a:solidFill>
            <a:srgbClr val="0F6FC6">
              <a:shade val="50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rgbClr val="C7E2FA"/>
              </a:solidFill>
              <a:latin typeface="Constantia"/>
            </a:defRPr>
          </a:lvl1pPr>
          <a:lvl2pPr marL="457200" indent="0">
            <a:defRPr sz="1100">
              <a:solidFill>
                <a:srgbClr val="C7E2FA"/>
              </a:solidFill>
              <a:latin typeface="Constantia"/>
            </a:defRPr>
          </a:lvl2pPr>
          <a:lvl3pPr marL="914400" indent="0">
            <a:defRPr sz="1100">
              <a:solidFill>
                <a:srgbClr val="C7E2FA"/>
              </a:solidFill>
              <a:latin typeface="Constantia"/>
            </a:defRPr>
          </a:lvl3pPr>
          <a:lvl4pPr marL="1371600" indent="0">
            <a:defRPr sz="1100">
              <a:solidFill>
                <a:srgbClr val="C7E2FA"/>
              </a:solidFill>
              <a:latin typeface="Constantia"/>
            </a:defRPr>
          </a:lvl4pPr>
          <a:lvl5pPr marL="1828800" indent="0">
            <a:defRPr sz="1100">
              <a:solidFill>
                <a:srgbClr val="C7E2FA"/>
              </a:solidFill>
              <a:latin typeface="Constantia"/>
            </a:defRPr>
          </a:lvl5pPr>
          <a:lvl6pPr marL="2286000" indent="0">
            <a:defRPr sz="1100">
              <a:solidFill>
                <a:srgbClr val="C7E2FA"/>
              </a:solidFill>
              <a:latin typeface="Constantia"/>
            </a:defRPr>
          </a:lvl6pPr>
          <a:lvl7pPr marL="2743200" indent="0">
            <a:defRPr sz="1100">
              <a:solidFill>
                <a:srgbClr val="C7E2FA"/>
              </a:solidFill>
              <a:latin typeface="Constantia"/>
            </a:defRPr>
          </a:lvl7pPr>
          <a:lvl8pPr marL="3200400" indent="0">
            <a:defRPr sz="1100">
              <a:solidFill>
                <a:srgbClr val="C7E2FA"/>
              </a:solidFill>
              <a:latin typeface="Constantia"/>
            </a:defRPr>
          </a:lvl8pPr>
          <a:lvl9pPr marL="3657600" indent="0">
            <a:defRPr sz="1100">
              <a:solidFill>
                <a:srgbClr val="C7E2FA"/>
              </a:solidFill>
              <a:latin typeface="Constantia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</cdr:x>
      <cdr:y>0.85075</cdr:y>
    </cdr:from>
    <cdr:to>
      <cdr:x>0.39167</cdr:x>
      <cdr:y>0.97015</cdr:y>
    </cdr:to>
    <cdr:sp macro="" textlink="">
      <cdr:nvSpPr>
        <cdr:cNvPr id="7" name="Прямоугольник 6"/>
        <cdr:cNvSpPr/>
      </cdr:nvSpPr>
      <cdr:spPr>
        <a:xfrm xmlns:a="http://schemas.openxmlformats.org/drawingml/2006/main">
          <a:off x="1714512" y="4071966"/>
          <a:ext cx="1643074" cy="57150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sz="2800" b="1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2021</a:t>
          </a:r>
          <a:endParaRPr lang="ru-RU" sz="3600" b="1" dirty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</cdr:x>
      <cdr:y>0.01493</cdr:y>
    </cdr:from>
    <cdr:to>
      <cdr:x>0.9215</cdr:x>
      <cdr:y>0.51868</cdr:y>
    </cdr:to>
    <cdr:sp macro="" textlink="">
      <cdr:nvSpPr>
        <cdr:cNvPr id="2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143536" y="71438"/>
          <a:ext cx="2756078" cy="241112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  <a:effectLst xmlns:a="http://schemas.openxmlformats.org/drawingml/2006/main"/>
      </cdr:spPr>
    </cdr:sp>
  </cdr:relSizeAnchor>
  <cdr:relSizeAnchor xmlns:cdr="http://schemas.openxmlformats.org/drawingml/2006/chartDrawing">
    <cdr:from>
      <cdr:x>0.46667</cdr:x>
      <cdr:y>0.44776</cdr:y>
    </cdr:from>
    <cdr:to>
      <cdr:x>0.63334</cdr:x>
      <cdr:y>0.50746</cdr:y>
    </cdr:to>
    <cdr:sp macro="" textlink="">
      <cdr:nvSpPr>
        <cdr:cNvPr id="9" name="Двойная стрелка влево/вправо 4"/>
        <cdr:cNvSpPr/>
      </cdr:nvSpPr>
      <cdr:spPr>
        <a:xfrm xmlns:a="http://schemas.openxmlformats.org/drawingml/2006/main">
          <a:off x="4000528" y="2143140"/>
          <a:ext cx="1428789" cy="285745"/>
        </a:xfrm>
        <a:prstGeom xmlns:a="http://schemas.openxmlformats.org/drawingml/2006/main" prst="leftRightArrow">
          <a:avLst/>
        </a:prstGeom>
        <a:solidFill xmlns:a="http://schemas.openxmlformats.org/drawingml/2006/main">
          <a:srgbClr val="C4D2F8"/>
        </a:solidFill>
        <a:ln xmlns:a="http://schemas.openxmlformats.org/drawingml/2006/main" w="25400" cap="flat" cmpd="sng" algn="ctr">
          <a:solidFill>
            <a:srgbClr val="0F6FC6">
              <a:shade val="50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rgbClr val="C7E2FA"/>
              </a:solidFill>
              <a:latin typeface="Constantia"/>
            </a:defRPr>
          </a:lvl1pPr>
          <a:lvl2pPr marL="457200" indent="0">
            <a:defRPr sz="1100">
              <a:solidFill>
                <a:srgbClr val="C7E2FA"/>
              </a:solidFill>
              <a:latin typeface="Constantia"/>
            </a:defRPr>
          </a:lvl2pPr>
          <a:lvl3pPr marL="914400" indent="0">
            <a:defRPr sz="1100">
              <a:solidFill>
                <a:srgbClr val="C7E2FA"/>
              </a:solidFill>
              <a:latin typeface="Constantia"/>
            </a:defRPr>
          </a:lvl3pPr>
          <a:lvl4pPr marL="1371600" indent="0">
            <a:defRPr sz="1100">
              <a:solidFill>
                <a:srgbClr val="C7E2FA"/>
              </a:solidFill>
              <a:latin typeface="Constantia"/>
            </a:defRPr>
          </a:lvl4pPr>
          <a:lvl5pPr marL="1828800" indent="0">
            <a:defRPr sz="1100">
              <a:solidFill>
                <a:srgbClr val="C7E2FA"/>
              </a:solidFill>
              <a:latin typeface="Constantia"/>
            </a:defRPr>
          </a:lvl5pPr>
          <a:lvl6pPr marL="2286000" indent="0">
            <a:defRPr sz="1100">
              <a:solidFill>
                <a:srgbClr val="C7E2FA"/>
              </a:solidFill>
              <a:latin typeface="Constantia"/>
            </a:defRPr>
          </a:lvl6pPr>
          <a:lvl7pPr marL="2743200" indent="0">
            <a:defRPr sz="1100">
              <a:solidFill>
                <a:srgbClr val="C7E2FA"/>
              </a:solidFill>
              <a:latin typeface="Constantia"/>
            </a:defRPr>
          </a:lvl7pPr>
          <a:lvl8pPr marL="3200400" indent="0">
            <a:defRPr sz="1100">
              <a:solidFill>
                <a:srgbClr val="C7E2FA"/>
              </a:solidFill>
              <a:latin typeface="Constantia"/>
            </a:defRPr>
          </a:lvl8pPr>
          <a:lvl9pPr marL="3657600" indent="0">
            <a:defRPr sz="1100">
              <a:solidFill>
                <a:srgbClr val="C7E2FA"/>
              </a:solidFill>
              <a:latin typeface="Constantia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0.44167</cdr:x>
      <cdr:y>0.91045</cdr:y>
    </cdr:from>
    <cdr:to>
      <cdr:x>0.86667</cdr:x>
      <cdr:y>1</cdr:y>
    </cdr:to>
    <cdr:sp macro="" textlink="">
      <cdr:nvSpPr>
        <cdr:cNvPr id="12" name="Прямоугольник 11"/>
        <cdr:cNvSpPr/>
      </cdr:nvSpPr>
      <cdr:spPr>
        <a:xfrm xmlns:a="http://schemas.openxmlformats.org/drawingml/2006/main">
          <a:off x="3786214" y="4357718"/>
          <a:ext cx="3643338" cy="42862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25400" cap="flat" cmpd="sng" algn="ctr">
          <a:noFill/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rgbClr val="C7E2FA"/>
              </a:solidFill>
              <a:latin typeface="Constantia"/>
            </a:defRPr>
          </a:lvl1pPr>
          <a:lvl2pPr marL="457200" indent="0">
            <a:defRPr sz="1100">
              <a:solidFill>
                <a:srgbClr val="C7E2FA"/>
              </a:solidFill>
              <a:latin typeface="Constantia"/>
            </a:defRPr>
          </a:lvl2pPr>
          <a:lvl3pPr marL="914400" indent="0">
            <a:defRPr sz="1100">
              <a:solidFill>
                <a:srgbClr val="C7E2FA"/>
              </a:solidFill>
              <a:latin typeface="Constantia"/>
            </a:defRPr>
          </a:lvl3pPr>
          <a:lvl4pPr marL="1371600" indent="0">
            <a:defRPr sz="1100">
              <a:solidFill>
                <a:srgbClr val="C7E2FA"/>
              </a:solidFill>
              <a:latin typeface="Constantia"/>
            </a:defRPr>
          </a:lvl4pPr>
          <a:lvl5pPr marL="1828800" indent="0">
            <a:defRPr sz="1100">
              <a:solidFill>
                <a:srgbClr val="C7E2FA"/>
              </a:solidFill>
              <a:latin typeface="Constantia"/>
            </a:defRPr>
          </a:lvl5pPr>
          <a:lvl6pPr marL="2286000" indent="0">
            <a:defRPr sz="1100">
              <a:solidFill>
                <a:srgbClr val="C7E2FA"/>
              </a:solidFill>
              <a:latin typeface="Constantia"/>
            </a:defRPr>
          </a:lvl6pPr>
          <a:lvl7pPr marL="2743200" indent="0">
            <a:defRPr sz="1100">
              <a:solidFill>
                <a:srgbClr val="C7E2FA"/>
              </a:solidFill>
              <a:latin typeface="Constantia"/>
            </a:defRPr>
          </a:lvl7pPr>
          <a:lvl8pPr marL="3200400" indent="0">
            <a:defRPr sz="1100">
              <a:solidFill>
                <a:srgbClr val="C7E2FA"/>
              </a:solidFill>
              <a:latin typeface="Constantia"/>
            </a:defRPr>
          </a:lvl8pPr>
          <a:lvl9pPr marL="3657600" indent="0">
            <a:defRPr sz="1100">
              <a:solidFill>
                <a:srgbClr val="C7E2FA"/>
              </a:solidFill>
              <a:latin typeface="Constantia"/>
            </a:defRPr>
          </a:lvl9pPr>
        </a:lstStyle>
        <a:p xmlns:a="http://schemas.openxmlformats.org/drawingml/2006/main">
          <a:pPr algn="ctr"/>
          <a:r>
            <a:rPr lang="ru-RU" sz="28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rPr>
            <a:t>Плановый период</a:t>
          </a:r>
          <a:endParaRPr lang="ru-RU" sz="2800" b="1" dirty="0">
            <a:solidFill>
              <a:srgbClr val="000066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0.225</cdr:x>
      <cdr:y>0.55224</cdr:y>
    </cdr:from>
    <cdr:to>
      <cdr:x>0.26667</cdr:x>
      <cdr:y>0.86567</cdr:y>
    </cdr:to>
    <cdr:sp macro="" textlink="">
      <cdr:nvSpPr>
        <cdr:cNvPr id="13" name="Прямоугольник 12"/>
        <cdr:cNvSpPr/>
      </cdr:nvSpPr>
      <cdr:spPr>
        <a:xfrm xmlns:a="http://schemas.openxmlformats.org/drawingml/2006/main">
          <a:off x="1928826" y="2643206"/>
          <a:ext cx="357190" cy="1500198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3">
            <a:lumMod val="40000"/>
            <a:lumOff val="6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wordArtVert"/>
        <a:lstStyle xmlns:a="http://schemas.openxmlformats.org/drawingml/2006/main"/>
        <a:p xmlns:a="http://schemas.openxmlformats.org/drawingml/2006/main">
          <a:r>
            <a:rPr lang="ru-RU" sz="1200" b="1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Доходы</a:t>
          </a:r>
          <a:endParaRPr lang="ru-RU" sz="1200" b="1" dirty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0.34167</cdr:x>
      <cdr:y>0.55224</cdr:y>
    </cdr:from>
    <cdr:to>
      <cdr:x>0.38333</cdr:x>
      <cdr:y>0.86567</cdr:y>
    </cdr:to>
    <cdr:sp macro="" textlink="">
      <cdr:nvSpPr>
        <cdr:cNvPr id="14" name="Прямоугольник 13"/>
        <cdr:cNvSpPr/>
      </cdr:nvSpPr>
      <cdr:spPr>
        <a:xfrm xmlns:a="http://schemas.openxmlformats.org/drawingml/2006/main">
          <a:off x="2928958" y="2643206"/>
          <a:ext cx="357190" cy="1500198"/>
        </a:xfrm>
        <a:prstGeom xmlns:a="http://schemas.openxmlformats.org/drawingml/2006/main" prst="rect">
          <a:avLst/>
        </a:prstGeom>
        <a:solidFill xmlns:a="http://schemas.openxmlformats.org/drawingml/2006/main">
          <a:srgbClr val="0BD0D9">
            <a:lumMod val="40000"/>
            <a:lumOff val="60000"/>
          </a:srgbClr>
        </a:solidFill>
        <a:ln xmlns:a="http://schemas.openxmlformats.org/drawingml/2006/main" w="25400" cap="flat" cmpd="sng" algn="ctr">
          <a:solidFill>
            <a:srgbClr val="0F6FC6">
              <a:shade val="50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wordArtVert"/>
        <a:lstStyle xmlns:a="http://schemas.openxmlformats.org/drawingml/2006/main">
          <a:lvl1pPr marL="0" indent="0">
            <a:defRPr sz="1100">
              <a:solidFill>
                <a:srgbClr val="C7E2FA"/>
              </a:solidFill>
              <a:latin typeface="Constantia"/>
            </a:defRPr>
          </a:lvl1pPr>
          <a:lvl2pPr marL="457200" indent="0">
            <a:defRPr sz="1100">
              <a:solidFill>
                <a:srgbClr val="C7E2FA"/>
              </a:solidFill>
              <a:latin typeface="Constantia"/>
            </a:defRPr>
          </a:lvl2pPr>
          <a:lvl3pPr marL="914400" indent="0">
            <a:defRPr sz="1100">
              <a:solidFill>
                <a:srgbClr val="C7E2FA"/>
              </a:solidFill>
              <a:latin typeface="Constantia"/>
            </a:defRPr>
          </a:lvl3pPr>
          <a:lvl4pPr marL="1371600" indent="0">
            <a:defRPr sz="1100">
              <a:solidFill>
                <a:srgbClr val="C7E2FA"/>
              </a:solidFill>
              <a:latin typeface="Constantia"/>
            </a:defRPr>
          </a:lvl4pPr>
          <a:lvl5pPr marL="1828800" indent="0">
            <a:defRPr sz="1100">
              <a:solidFill>
                <a:srgbClr val="C7E2FA"/>
              </a:solidFill>
              <a:latin typeface="Constantia"/>
            </a:defRPr>
          </a:lvl5pPr>
          <a:lvl6pPr marL="2286000" indent="0">
            <a:defRPr sz="1100">
              <a:solidFill>
                <a:srgbClr val="C7E2FA"/>
              </a:solidFill>
              <a:latin typeface="Constantia"/>
            </a:defRPr>
          </a:lvl6pPr>
          <a:lvl7pPr marL="2743200" indent="0">
            <a:defRPr sz="1100">
              <a:solidFill>
                <a:srgbClr val="C7E2FA"/>
              </a:solidFill>
              <a:latin typeface="Constantia"/>
            </a:defRPr>
          </a:lvl7pPr>
          <a:lvl8pPr marL="3200400" indent="0">
            <a:defRPr sz="1100">
              <a:solidFill>
                <a:srgbClr val="C7E2FA"/>
              </a:solidFill>
              <a:latin typeface="Constantia"/>
            </a:defRPr>
          </a:lvl8pPr>
          <a:lvl9pPr marL="3657600" indent="0">
            <a:defRPr sz="1100">
              <a:solidFill>
                <a:srgbClr val="C7E2FA"/>
              </a:solidFill>
              <a:latin typeface="Constantia"/>
            </a:defRPr>
          </a:lvl9pPr>
        </a:lstStyle>
        <a:p xmlns:a="http://schemas.openxmlformats.org/drawingml/2006/main">
          <a:r>
            <a:rPr lang="ru-RU" sz="1200" b="1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Расходы</a:t>
          </a:r>
          <a:endParaRPr lang="ru-RU" sz="1200" b="1" dirty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0.45833</cdr:x>
      <cdr:y>0.55224</cdr:y>
    </cdr:from>
    <cdr:to>
      <cdr:x>0.5</cdr:x>
      <cdr:y>0.86567</cdr:y>
    </cdr:to>
    <cdr:sp macro="" textlink="">
      <cdr:nvSpPr>
        <cdr:cNvPr id="15" name="Прямоугольник 14"/>
        <cdr:cNvSpPr/>
      </cdr:nvSpPr>
      <cdr:spPr>
        <a:xfrm xmlns:a="http://schemas.openxmlformats.org/drawingml/2006/main">
          <a:off x="3929090" y="2643206"/>
          <a:ext cx="357190" cy="1500198"/>
        </a:xfrm>
        <a:prstGeom xmlns:a="http://schemas.openxmlformats.org/drawingml/2006/main" prst="rect">
          <a:avLst/>
        </a:prstGeom>
        <a:solidFill xmlns:a="http://schemas.openxmlformats.org/drawingml/2006/main">
          <a:srgbClr val="0BD0D9">
            <a:lumMod val="40000"/>
            <a:lumOff val="60000"/>
          </a:srgbClr>
        </a:solidFill>
        <a:ln xmlns:a="http://schemas.openxmlformats.org/drawingml/2006/main" w="25400" cap="flat" cmpd="sng" algn="ctr">
          <a:solidFill>
            <a:srgbClr val="0F6FC6">
              <a:shade val="50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wordArtVert"/>
        <a:lstStyle xmlns:a="http://schemas.openxmlformats.org/drawingml/2006/main">
          <a:lvl1pPr marL="0" indent="0">
            <a:defRPr sz="1100">
              <a:solidFill>
                <a:srgbClr val="C7E2FA"/>
              </a:solidFill>
              <a:latin typeface="Constantia"/>
            </a:defRPr>
          </a:lvl1pPr>
          <a:lvl2pPr marL="457200" indent="0">
            <a:defRPr sz="1100">
              <a:solidFill>
                <a:srgbClr val="C7E2FA"/>
              </a:solidFill>
              <a:latin typeface="Constantia"/>
            </a:defRPr>
          </a:lvl2pPr>
          <a:lvl3pPr marL="914400" indent="0">
            <a:defRPr sz="1100">
              <a:solidFill>
                <a:srgbClr val="C7E2FA"/>
              </a:solidFill>
              <a:latin typeface="Constantia"/>
            </a:defRPr>
          </a:lvl3pPr>
          <a:lvl4pPr marL="1371600" indent="0">
            <a:defRPr sz="1100">
              <a:solidFill>
                <a:srgbClr val="C7E2FA"/>
              </a:solidFill>
              <a:latin typeface="Constantia"/>
            </a:defRPr>
          </a:lvl4pPr>
          <a:lvl5pPr marL="1828800" indent="0">
            <a:defRPr sz="1100">
              <a:solidFill>
                <a:srgbClr val="C7E2FA"/>
              </a:solidFill>
              <a:latin typeface="Constantia"/>
            </a:defRPr>
          </a:lvl5pPr>
          <a:lvl6pPr marL="2286000" indent="0">
            <a:defRPr sz="1100">
              <a:solidFill>
                <a:srgbClr val="C7E2FA"/>
              </a:solidFill>
              <a:latin typeface="Constantia"/>
            </a:defRPr>
          </a:lvl6pPr>
          <a:lvl7pPr marL="2743200" indent="0">
            <a:defRPr sz="1100">
              <a:solidFill>
                <a:srgbClr val="C7E2FA"/>
              </a:solidFill>
              <a:latin typeface="Constantia"/>
            </a:defRPr>
          </a:lvl7pPr>
          <a:lvl8pPr marL="3200400" indent="0">
            <a:defRPr sz="1100">
              <a:solidFill>
                <a:srgbClr val="C7E2FA"/>
              </a:solidFill>
              <a:latin typeface="Constantia"/>
            </a:defRPr>
          </a:lvl8pPr>
          <a:lvl9pPr marL="3657600" indent="0">
            <a:defRPr sz="1100">
              <a:solidFill>
                <a:srgbClr val="C7E2FA"/>
              </a:solidFill>
              <a:latin typeface="Constantia"/>
            </a:defRPr>
          </a:lvl9pPr>
        </a:lstStyle>
        <a:p xmlns:a="http://schemas.openxmlformats.org/drawingml/2006/main">
          <a:r>
            <a:rPr lang="ru-RU" sz="1200" b="1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Доходы</a:t>
          </a:r>
          <a:endParaRPr lang="ru-RU" sz="1200" b="1" dirty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0.69167</cdr:x>
      <cdr:y>0.55224</cdr:y>
    </cdr:from>
    <cdr:to>
      <cdr:x>0.73333</cdr:x>
      <cdr:y>0.86567</cdr:y>
    </cdr:to>
    <cdr:sp macro="" textlink="">
      <cdr:nvSpPr>
        <cdr:cNvPr id="16" name="Прямоугольник 15"/>
        <cdr:cNvSpPr/>
      </cdr:nvSpPr>
      <cdr:spPr>
        <a:xfrm xmlns:a="http://schemas.openxmlformats.org/drawingml/2006/main">
          <a:off x="5929354" y="2643206"/>
          <a:ext cx="357190" cy="1500198"/>
        </a:xfrm>
        <a:prstGeom xmlns:a="http://schemas.openxmlformats.org/drawingml/2006/main" prst="rect">
          <a:avLst/>
        </a:prstGeom>
        <a:solidFill xmlns:a="http://schemas.openxmlformats.org/drawingml/2006/main">
          <a:srgbClr val="0BD0D9">
            <a:lumMod val="40000"/>
            <a:lumOff val="60000"/>
          </a:srgbClr>
        </a:solidFill>
        <a:ln xmlns:a="http://schemas.openxmlformats.org/drawingml/2006/main" w="25400" cap="flat" cmpd="sng" algn="ctr">
          <a:solidFill>
            <a:srgbClr val="0F6FC6">
              <a:shade val="50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wordArtVert"/>
        <a:lstStyle xmlns:a="http://schemas.openxmlformats.org/drawingml/2006/main">
          <a:lvl1pPr marL="0" indent="0">
            <a:defRPr sz="1100">
              <a:solidFill>
                <a:srgbClr val="C7E2FA"/>
              </a:solidFill>
              <a:latin typeface="Constantia"/>
            </a:defRPr>
          </a:lvl1pPr>
          <a:lvl2pPr marL="457200" indent="0">
            <a:defRPr sz="1100">
              <a:solidFill>
                <a:srgbClr val="C7E2FA"/>
              </a:solidFill>
              <a:latin typeface="Constantia"/>
            </a:defRPr>
          </a:lvl2pPr>
          <a:lvl3pPr marL="914400" indent="0">
            <a:defRPr sz="1100">
              <a:solidFill>
                <a:srgbClr val="C7E2FA"/>
              </a:solidFill>
              <a:latin typeface="Constantia"/>
            </a:defRPr>
          </a:lvl3pPr>
          <a:lvl4pPr marL="1371600" indent="0">
            <a:defRPr sz="1100">
              <a:solidFill>
                <a:srgbClr val="C7E2FA"/>
              </a:solidFill>
              <a:latin typeface="Constantia"/>
            </a:defRPr>
          </a:lvl4pPr>
          <a:lvl5pPr marL="1828800" indent="0">
            <a:defRPr sz="1100">
              <a:solidFill>
                <a:srgbClr val="C7E2FA"/>
              </a:solidFill>
              <a:latin typeface="Constantia"/>
            </a:defRPr>
          </a:lvl5pPr>
          <a:lvl6pPr marL="2286000" indent="0">
            <a:defRPr sz="1100">
              <a:solidFill>
                <a:srgbClr val="C7E2FA"/>
              </a:solidFill>
              <a:latin typeface="Constantia"/>
            </a:defRPr>
          </a:lvl6pPr>
          <a:lvl7pPr marL="2743200" indent="0">
            <a:defRPr sz="1100">
              <a:solidFill>
                <a:srgbClr val="C7E2FA"/>
              </a:solidFill>
              <a:latin typeface="Constantia"/>
            </a:defRPr>
          </a:lvl7pPr>
          <a:lvl8pPr marL="3200400" indent="0">
            <a:defRPr sz="1100">
              <a:solidFill>
                <a:srgbClr val="C7E2FA"/>
              </a:solidFill>
              <a:latin typeface="Constantia"/>
            </a:defRPr>
          </a:lvl8pPr>
          <a:lvl9pPr marL="3657600" indent="0">
            <a:defRPr sz="1100">
              <a:solidFill>
                <a:srgbClr val="C7E2FA"/>
              </a:solidFill>
              <a:latin typeface="Constantia"/>
            </a:defRPr>
          </a:lvl9pPr>
        </a:lstStyle>
        <a:p xmlns:a="http://schemas.openxmlformats.org/drawingml/2006/main">
          <a:r>
            <a:rPr lang="ru-RU" sz="1200" b="1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Доходы</a:t>
          </a:r>
          <a:endParaRPr lang="ru-RU" sz="1200" b="1" dirty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0.575</cdr:x>
      <cdr:y>0.55224</cdr:y>
    </cdr:from>
    <cdr:to>
      <cdr:x>0.61667</cdr:x>
      <cdr:y>0.86567</cdr:y>
    </cdr:to>
    <cdr:sp macro="" textlink="">
      <cdr:nvSpPr>
        <cdr:cNvPr id="17" name="Прямоугольник 16"/>
        <cdr:cNvSpPr/>
      </cdr:nvSpPr>
      <cdr:spPr>
        <a:xfrm xmlns:a="http://schemas.openxmlformats.org/drawingml/2006/main">
          <a:off x="4929222" y="2643206"/>
          <a:ext cx="357190" cy="1500198"/>
        </a:xfrm>
        <a:prstGeom xmlns:a="http://schemas.openxmlformats.org/drawingml/2006/main" prst="rect">
          <a:avLst/>
        </a:prstGeom>
        <a:solidFill xmlns:a="http://schemas.openxmlformats.org/drawingml/2006/main">
          <a:srgbClr val="0BD0D9">
            <a:lumMod val="40000"/>
            <a:lumOff val="60000"/>
          </a:srgbClr>
        </a:solidFill>
        <a:ln xmlns:a="http://schemas.openxmlformats.org/drawingml/2006/main" w="25400" cap="flat" cmpd="sng" algn="ctr">
          <a:solidFill>
            <a:srgbClr val="0F6FC6">
              <a:shade val="50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wordArtVert"/>
        <a:lstStyle xmlns:a="http://schemas.openxmlformats.org/drawingml/2006/main">
          <a:lvl1pPr marL="0" indent="0">
            <a:defRPr sz="1100">
              <a:solidFill>
                <a:srgbClr val="C7E2FA"/>
              </a:solidFill>
              <a:latin typeface="Constantia"/>
            </a:defRPr>
          </a:lvl1pPr>
          <a:lvl2pPr marL="457200" indent="0">
            <a:defRPr sz="1100">
              <a:solidFill>
                <a:srgbClr val="C7E2FA"/>
              </a:solidFill>
              <a:latin typeface="Constantia"/>
            </a:defRPr>
          </a:lvl2pPr>
          <a:lvl3pPr marL="914400" indent="0">
            <a:defRPr sz="1100">
              <a:solidFill>
                <a:srgbClr val="C7E2FA"/>
              </a:solidFill>
              <a:latin typeface="Constantia"/>
            </a:defRPr>
          </a:lvl3pPr>
          <a:lvl4pPr marL="1371600" indent="0">
            <a:defRPr sz="1100">
              <a:solidFill>
                <a:srgbClr val="C7E2FA"/>
              </a:solidFill>
              <a:latin typeface="Constantia"/>
            </a:defRPr>
          </a:lvl4pPr>
          <a:lvl5pPr marL="1828800" indent="0">
            <a:defRPr sz="1100">
              <a:solidFill>
                <a:srgbClr val="C7E2FA"/>
              </a:solidFill>
              <a:latin typeface="Constantia"/>
            </a:defRPr>
          </a:lvl5pPr>
          <a:lvl6pPr marL="2286000" indent="0">
            <a:defRPr sz="1100">
              <a:solidFill>
                <a:srgbClr val="C7E2FA"/>
              </a:solidFill>
              <a:latin typeface="Constantia"/>
            </a:defRPr>
          </a:lvl6pPr>
          <a:lvl7pPr marL="2743200" indent="0">
            <a:defRPr sz="1100">
              <a:solidFill>
                <a:srgbClr val="C7E2FA"/>
              </a:solidFill>
              <a:latin typeface="Constantia"/>
            </a:defRPr>
          </a:lvl7pPr>
          <a:lvl8pPr marL="3200400" indent="0">
            <a:defRPr sz="1100">
              <a:solidFill>
                <a:srgbClr val="C7E2FA"/>
              </a:solidFill>
              <a:latin typeface="Constantia"/>
            </a:defRPr>
          </a:lvl8pPr>
          <a:lvl9pPr marL="3657600" indent="0">
            <a:defRPr sz="1100">
              <a:solidFill>
                <a:srgbClr val="C7E2FA"/>
              </a:solidFill>
              <a:latin typeface="Constantia"/>
            </a:defRPr>
          </a:lvl9pPr>
        </a:lstStyle>
        <a:p xmlns:a="http://schemas.openxmlformats.org/drawingml/2006/main">
          <a:r>
            <a:rPr lang="ru-RU" sz="1200" b="1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Расходы</a:t>
          </a:r>
          <a:endParaRPr lang="ru-RU" sz="1200" b="1" dirty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0.80833</cdr:x>
      <cdr:y>0.55224</cdr:y>
    </cdr:from>
    <cdr:to>
      <cdr:x>0.85</cdr:x>
      <cdr:y>0.86567</cdr:y>
    </cdr:to>
    <cdr:sp macro="" textlink="">
      <cdr:nvSpPr>
        <cdr:cNvPr id="18" name="Прямоугольник 17"/>
        <cdr:cNvSpPr/>
      </cdr:nvSpPr>
      <cdr:spPr>
        <a:xfrm xmlns:a="http://schemas.openxmlformats.org/drawingml/2006/main">
          <a:off x="6929486" y="2643206"/>
          <a:ext cx="357190" cy="1500198"/>
        </a:xfrm>
        <a:prstGeom xmlns:a="http://schemas.openxmlformats.org/drawingml/2006/main" prst="rect">
          <a:avLst/>
        </a:prstGeom>
        <a:solidFill xmlns:a="http://schemas.openxmlformats.org/drawingml/2006/main">
          <a:srgbClr val="0BD0D9">
            <a:lumMod val="40000"/>
            <a:lumOff val="60000"/>
          </a:srgbClr>
        </a:solidFill>
        <a:ln xmlns:a="http://schemas.openxmlformats.org/drawingml/2006/main" w="25400" cap="flat" cmpd="sng" algn="ctr">
          <a:solidFill>
            <a:srgbClr val="0F6FC6">
              <a:shade val="50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wordArtVert"/>
        <a:lstStyle xmlns:a="http://schemas.openxmlformats.org/drawingml/2006/main">
          <a:lvl1pPr marL="0" indent="0">
            <a:defRPr sz="1100">
              <a:solidFill>
                <a:srgbClr val="C7E2FA"/>
              </a:solidFill>
              <a:latin typeface="Constantia"/>
            </a:defRPr>
          </a:lvl1pPr>
          <a:lvl2pPr marL="457200" indent="0">
            <a:defRPr sz="1100">
              <a:solidFill>
                <a:srgbClr val="C7E2FA"/>
              </a:solidFill>
              <a:latin typeface="Constantia"/>
            </a:defRPr>
          </a:lvl2pPr>
          <a:lvl3pPr marL="914400" indent="0">
            <a:defRPr sz="1100">
              <a:solidFill>
                <a:srgbClr val="C7E2FA"/>
              </a:solidFill>
              <a:latin typeface="Constantia"/>
            </a:defRPr>
          </a:lvl3pPr>
          <a:lvl4pPr marL="1371600" indent="0">
            <a:defRPr sz="1100">
              <a:solidFill>
                <a:srgbClr val="C7E2FA"/>
              </a:solidFill>
              <a:latin typeface="Constantia"/>
            </a:defRPr>
          </a:lvl4pPr>
          <a:lvl5pPr marL="1828800" indent="0">
            <a:defRPr sz="1100">
              <a:solidFill>
                <a:srgbClr val="C7E2FA"/>
              </a:solidFill>
              <a:latin typeface="Constantia"/>
            </a:defRPr>
          </a:lvl5pPr>
          <a:lvl6pPr marL="2286000" indent="0">
            <a:defRPr sz="1100">
              <a:solidFill>
                <a:srgbClr val="C7E2FA"/>
              </a:solidFill>
              <a:latin typeface="Constantia"/>
            </a:defRPr>
          </a:lvl6pPr>
          <a:lvl7pPr marL="2743200" indent="0">
            <a:defRPr sz="1100">
              <a:solidFill>
                <a:srgbClr val="C7E2FA"/>
              </a:solidFill>
              <a:latin typeface="Constantia"/>
            </a:defRPr>
          </a:lvl7pPr>
          <a:lvl8pPr marL="3200400" indent="0">
            <a:defRPr sz="1100">
              <a:solidFill>
                <a:srgbClr val="C7E2FA"/>
              </a:solidFill>
              <a:latin typeface="Constantia"/>
            </a:defRPr>
          </a:lvl8pPr>
          <a:lvl9pPr marL="3657600" indent="0">
            <a:defRPr sz="1100">
              <a:solidFill>
                <a:srgbClr val="C7E2FA"/>
              </a:solidFill>
              <a:latin typeface="Constantia"/>
            </a:defRPr>
          </a:lvl9pPr>
        </a:lstStyle>
        <a:p xmlns:a="http://schemas.openxmlformats.org/drawingml/2006/main">
          <a:r>
            <a:rPr lang="ru-RU" sz="1200" b="1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Расходы</a:t>
          </a:r>
          <a:endParaRPr lang="ru-RU" sz="1200" b="1" dirty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0.0885</cdr:x>
      <cdr:y>0.1</cdr:y>
    </cdr:from>
    <cdr:to>
      <cdr:x>0.15044</cdr:x>
      <cdr:y>0.24156</cdr:y>
    </cdr:to>
    <cdr:sp macro="" textlink="">
      <cdr:nvSpPr>
        <cdr:cNvPr id="3" name="TextBox 2"/>
        <cdr:cNvSpPr txBox="1"/>
      </cdr:nvSpPr>
      <cdr:spPr bwMode="auto">
        <a:xfrm xmlns:a="http://schemas.openxmlformats.org/drawingml/2006/main">
          <a:off x="714416" y="500066"/>
          <a:ext cx="500010" cy="70788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 smtClean="0"/>
        </a:p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0.60938</cdr:x>
      <cdr:y>0.39189</cdr:y>
    </cdr:from>
    <cdr:to>
      <cdr:x>0.83947</cdr:x>
      <cdr:y>0.4719</cdr:y>
    </cdr:to>
    <cdr:sp macro="" textlink="">
      <cdr:nvSpPr>
        <cdr:cNvPr id="4" name="TextBox 3"/>
        <cdr:cNvSpPr txBox="1"/>
      </cdr:nvSpPr>
      <cdr:spPr bwMode="auto">
        <a:xfrm xmlns:a="http://schemas.openxmlformats.org/drawingml/2006/main" flipH="1">
          <a:off x="5572132" y="2071702"/>
          <a:ext cx="2103943" cy="42296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0.79646</cdr:x>
      <cdr:y>0.2</cdr:y>
    </cdr:from>
    <cdr:to>
      <cdr:x>0.81934</cdr:x>
      <cdr:y>0.28001</cdr:y>
    </cdr:to>
    <cdr:sp macro="" textlink="">
      <cdr:nvSpPr>
        <cdr:cNvPr id="22" name="TextBox 21"/>
        <cdr:cNvSpPr txBox="1"/>
      </cdr:nvSpPr>
      <cdr:spPr bwMode="auto">
        <a:xfrm xmlns:a="http://schemas.openxmlformats.org/drawingml/2006/main">
          <a:off x="6429420" y="1000132"/>
          <a:ext cx="184731" cy="4001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non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0.77876</cdr:x>
      <cdr:y>0.12857</cdr:y>
    </cdr:from>
    <cdr:to>
      <cdr:x>0.93805</cdr:x>
      <cdr:y>0.20858</cdr:y>
    </cdr:to>
    <cdr:sp macro="" textlink="">
      <cdr:nvSpPr>
        <cdr:cNvPr id="23" name="TextBox 22"/>
        <cdr:cNvSpPr txBox="1"/>
      </cdr:nvSpPr>
      <cdr:spPr bwMode="auto">
        <a:xfrm xmlns:a="http://schemas.openxmlformats.org/drawingml/2006/main">
          <a:off x="6286544" y="642942"/>
          <a:ext cx="1285884" cy="4001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0.19531</cdr:x>
      <cdr:y>0.28572</cdr:y>
    </cdr:from>
    <cdr:to>
      <cdr:x>0.45424</cdr:x>
      <cdr:y>0.71649</cdr:y>
    </cdr:to>
    <cdr:sp macro="" textlink="">
      <cdr:nvSpPr>
        <cdr:cNvPr id="4" name="Овал 3"/>
        <cdr:cNvSpPr/>
      </cdr:nvSpPr>
      <cdr:spPr>
        <a:xfrm xmlns:a="http://schemas.openxmlformats.org/drawingml/2006/main">
          <a:off x="1785918" y="1428760"/>
          <a:ext cx="2367656" cy="2154124"/>
        </a:xfrm>
        <a:prstGeom xmlns:a="http://schemas.openxmlformats.org/drawingml/2006/main" prst="ellipse">
          <a:avLst/>
        </a:prstGeom>
        <a:solidFill xmlns:a="http://schemas.openxmlformats.org/drawingml/2006/main">
          <a:schemeClr val="accent5">
            <a:lumMod val="20000"/>
            <a:lumOff val="8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sz="36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779,0</a:t>
          </a:r>
          <a:endParaRPr lang="ru-RU" sz="3600" dirty="0" smtClean="0">
            <a:solidFill>
              <a:srgbClr val="000099"/>
            </a:solidFill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pPr algn="ctr"/>
          <a:r>
            <a:rPr lang="ru-RU" sz="28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тыс.руб.</a:t>
          </a:r>
        </a:p>
      </cdr:txBody>
    </cdr:sp>
  </cdr:relSizeAnchor>
  <cdr:relSizeAnchor xmlns:cdr="http://schemas.openxmlformats.org/drawingml/2006/chartDrawing">
    <cdr:from>
      <cdr:x>0.49961</cdr:x>
      <cdr:y>0.66039</cdr:y>
    </cdr:from>
    <cdr:to>
      <cdr:x>0.63382</cdr:x>
      <cdr:y>0.82962</cdr:y>
    </cdr:to>
    <cdr:sp macro="" textlink="">
      <cdr:nvSpPr>
        <cdr:cNvPr id="3" name="Стрелка вправо 2"/>
        <cdr:cNvSpPr/>
      </cdr:nvSpPr>
      <cdr:spPr>
        <a:xfrm xmlns:a="http://schemas.openxmlformats.org/drawingml/2006/main" rot="1392378">
          <a:off x="4568399" y="3302387"/>
          <a:ext cx="1227206" cy="846261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accent1">
            <a:lumMod val="60000"/>
            <a:lumOff val="4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 sz="2000" b="1" dirty="0">
            <a:solidFill>
              <a:srgbClr val="000099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0.63281</cdr:x>
      <cdr:y>0.52857</cdr:y>
    </cdr:from>
    <cdr:to>
      <cdr:x>1</cdr:x>
      <cdr:y>0.9011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5786415" y="2643206"/>
          <a:ext cx="3357585" cy="1862867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4">
            <a:lumMod val="60000"/>
            <a:lumOff val="4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.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i="1" u="sng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Строительство </a:t>
          </a:r>
          <a:r>
            <a:rPr lang="ru-RU" sz="2000" i="1" u="sng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площадок, предназначенных для накопления твердых коммунальных отходов в </a:t>
          </a:r>
          <a:r>
            <a:rPr lang="ru-RU" sz="2000" i="1" u="sng" dirty="0" err="1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с.Кокшайск</a:t>
          </a:r>
          <a:endParaRPr lang="ru-RU" sz="2000" i="1" u="sng" dirty="0" smtClean="0">
            <a:solidFill>
              <a:schemeClr val="accent1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pPr algn="ctr"/>
          <a:r>
            <a:rPr lang="ru-RU" sz="16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649,0 </a:t>
          </a:r>
          <a:r>
            <a:rPr lang="ru-RU" sz="16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тыс.руб.</a:t>
          </a:r>
          <a:endParaRPr lang="ru-RU" sz="2000" dirty="0">
            <a:solidFill>
              <a:schemeClr val="accent1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0.49113</cdr:x>
      <cdr:y>0.10494</cdr:y>
    </cdr:from>
    <cdr:to>
      <cdr:x>0.62534</cdr:x>
      <cdr:y>0.22569</cdr:y>
    </cdr:to>
    <cdr:sp macro="" textlink="">
      <cdr:nvSpPr>
        <cdr:cNvPr id="6" name="Стрелка вправо 5"/>
        <cdr:cNvSpPr/>
      </cdr:nvSpPr>
      <cdr:spPr>
        <a:xfrm xmlns:a="http://schemas.openxmlformats.org/drawingml/2006/main" rot="20570453">
          <a:off x="4490879" y="524783"/>
          <a:ext cx="1227216" cy="603791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accent1">
            <a:lumMod val="60000"/>
            <a:lumOff val="40000"/>
          </a:schemeClr>
        </a:solidFill>
        <a:ln xmlns:a="http://schemas.openxmlformats.org/drawingml/2006/main" w="25400" cap="flat" cmpd="sng" algn="ctr">
          <a:solidFill>
            <a:srgbClr val="3891A7">
              <a:shade val="50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onstantia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onstantia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onstantia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onstantia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onstantia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onstantia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onstantia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onstantia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onstantia"/>
            </a:defRPr>
          </a:lvl9pPr>
        </a:lstStyle>
        <a:p xmlns:a="http://schemas.openxmlformats.org/drawingml/2006/main">
          <a:endParaRPr lang="ru-RU" sz="2000" dirty="0" smtClean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endParaRPr lang="ru-RU" sz="2000" dirty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0.63281</cdr:x>
      <cdr:y>0.04286</cdr:y>
    </cdr:from>
    <cdr:to>
      <cdr:x>0.90066</cdr:x>
      <cdr:y>0.25714</cdr:y>
    </cdr:to>
    <cdr:sp macro="" textlink="">
      <cdr:nvSpPr>
        <cdr:cNvPr id="7" name="Прямоугольник 6"/>
        <cdr:cNvSpPr/>
      </cdr:nvSpPr>
      <cdr:spPr>
        <a:xfrm xmlns:a="http://schemas.openxmlformats.org/drawingml/2006/main">
          <a:off x="5786446" y="214315"/>
          <a:ext cx="2449220" cy="1071570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2">
            <a:lumMod val="20000"/>
            <a:lumOff val="80000"/>
          </a:schemeClr>
        </a:solidFill>
        <a:ln xmlns:a="http://schemas.openxmlformats.org/drawingml/2006/main" w="25400" cap="flat" cmpd="sng" algn="ctr">
          <a:solidFill>
            <a:srgbClr val="3891A7">
              <a:shade val="50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onstantia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onstantia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onstantia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onstantia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onstantia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onstantia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onstantia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onstantia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onstantia"/>
            </a:defRPr>
          </a:lvl9pPr>
        </a:lstStyle>
        <a:p xmlns:a="http://schemas.openxmlformats.org/drawingml/2006/main">
          <a:pPr algn="ctr"/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.</a:t>
          </a:r>
          <a:r>
            <a:rPr lang="ru-RU" sz="18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i="1" u="sng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Межевание земельных участков</a:t>
          </a:r>
          <a:endParaRPr lang="ru-RU" sz="1800" i="1" u="sng" dirty="0" smtClean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pPr algn="ctr"/>
          <a:r>
            <a:rPr lang="ru-RU" sz="16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130,0 </a:t>
          </a:r>
          <a:r>
            <a:rPr lang="ru-RU" sz="16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тыс.руб.</a:t>
          </a:r>
          <a:endParaRPr lang="ru-RU" sz="2000" dirty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658161B-792B-4435-8AF4-78F13A104D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380995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BCAF4B-B2C5-4991-B6F9-A06F2852212B}" type="slidenum">
              <a:rPr lang="ru-RU" smtClean="0"/>
              <a:pPr/>
              <a:t>1</a:t>
            </a:fld>
            <a:endParaRPr lang="ru-RU" dirty="0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AC85C0-616F-405F-9DBE-BE6B46761D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8" r:id="rId1"/>
    <p:sldLayoutId id="2147484089" r:id="rId2"/>
    <p:sldLayoutId id="2147484090" r:id="rId3"/>
    <p:sldLayoutId id="2147484091" r:id="rId4"/>
    <p:sldLayoutId id="2147484092" r:id="rId5"/>
    <p:sldLayoutId id="2147484093" r:id="rId6"/>
    <p:sldLayoutId id="2147484094" r:id="rId7"/>
    <p:sldLayoutId id="2147484095" r:id="rId8"/>
    <p:sldLayoutId id="2147484096" r:id="rId9"/>
    <p:sldLayoutId id="2147484097" r:id="rId10"/>
    <p:sldLayoutId id="2147484098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357298"/>
            <a:ext cx="9144000" cy="4000528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БЮДЖЕТ </a:t>
            </a:r>
            <a:r>
              <a:rPr lang="ru-RU" sz="3200" b="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35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Кокшайского сельского поселения </a:t>
            </a:r>
            <a:r>
              <a:rPr lang="ru-RU" sz="32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Звениговского муниципального района Республики Марий Эл</a:t>
            </a:r>
            <a:br>
              <a:rPr lang="ru-RU" sz="32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на 2021 год</a:t>
            </a:r>
            <a:br>
              <a:rPr lang="ru-RU" sz="36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и на плановый период 2022 и 2023 годов</a:t>
            </a:r>
            <a:endParaRPr lang="ru-RU" sz="8000" b="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65C30B-72BA-4F0E-A5E3-DDF367DB7F1E}" type="slidenum">
              <a:rPr lang="ru-RU"/>
              <a:pPr>
                <a:defRPr/>
              </a:pPr>
              <a:t>1</a:t>
            </a:fld>
            <a:endParaRPr lang="ru-RU" dirty="0"/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4"/>
          <p:cNvSpPr>
            <a:spLocks noGrp="1" noRot="1" noChangeArrowheads="1"/>
          </p:cNvSpPr>
          <p:nvPr>
            <p:ph type="ctrTitle"/>
          </p:nvPr>
        </p:nvSpPr>
        <p:spPr>
          <a:xfrm>
            <a:off x="457200" y="244475"/>
            <a:ext cx="8385175" cy="1684327"/>
          </a:xfr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600" dirty="0" smtClean="0">
                <a:solidFill>
                  <a:schemeClr val="bg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бюджета на 2021 год</a:t>
            </a:r>
            <a:br>
              <a:rPr lang="ru-RU" sz="2600" dirty="0" smtClean="0">
                <a:solidFill>
                  <a:schemeClr val="bg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chemeClr val="bg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по Кокшайскому сельскому поселению</a:t>
            </a:r>
            <a:br>
              <a:rPr lang="ru-RU" sz="2600" dirty="0" smtClean="0">
                <a:solidFill>
                  <a:schemeClr val="bg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chemeClr val="bg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(в разрезе отраслей)</a:t>
            </a:r>
          </a:p>
        </p:txBody>
      </p:sp>
      <p:graphicFrame>
        <p:nvGraphicFramePr>
          <p:cNvPr id="12" name="Object 5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="" xmlns:p14="http://schemas.microsoft.com/office/powerpoint/2010/main" val="892915848"/>
              </p:ext>
            </p:extLst>
          </p:nvPr>
        </p:nvGraphicFramePr>
        <p:xfrm>
          <a:off x="0" y="2000240"/>
          <a:ext cx="9144000" cy="4857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1"/>
          <a:ext cx="9144000" cy="6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9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642918"/>
            <a:ext cx="8858312" cy="857256"/>
          </a:xfrm>
          <a:solidFill>
            <a:schemeClr val="tx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Дорожное хозяйство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895296865"/>
              </p:ext>
            </p:extLst>
          </p:nvPr>
        </p:nvGraphicFramePr>
        <p:xfrm>
          <a:off x="0" y="2468563"/>
          <a:ext cx="91440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00042"/>
            <a:ext cx="8305800" cy="928694"/>
          </a:xfrm>
        </p:spPr>
        <p:txBody>
          <a:bodyPr>
            <a:normAutofit fontScale="90000"/>
            <a:scene3d>
              <a:camera prst="orthographicFront">
                <a:rot lat="0" lon="21299999" rev="0"/>
              </a:camera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algn="ctr">
              <a:defRPr sz="3600" b="1" i="0" u="none" strike="noStrike" kern="1200" baseline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400" dirty="0" smtClean="0">
                <a:solidFill>
                  <a:srgbClr val="0070C0"/>
                </a:solidFill>
              </a:rPr>
              <a:t>Другие вопросы в области</a:t>
            </a:r>
            <a:br>
              <a:rPr lang="ru-RU" sz="4400" dirty="0" smtClean="0">
                <a:solidFill>
                  <a:srgbClr val="0070C0"/>
                </a:solidFill>
              </a:rPr>
            </a:br>
            <a:r>
              <a:rPr lang="ru-RU" sz="4400" dirty="0" smtClean="0">
                <a:solidFill>
                  <a:srgbClr val="0070C0"/>
                </a:solidFill>
              </a:rPr>
              <a:t>национальной экономики</a:t>
            </a:r>
            <a:endParaRPr lang="ru-RU" sz="4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1714488"/>
          <a:ext cx="9144000" cy="50006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40000"/>
            <a:lum/>
          </a:blip>
          <a:srcRect/>
          <a:stretch>
            <a:fillRect l="2000" t="10000" r="2000" b="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285728"/>
            <a:ext cx="8572560" cy="785818"/>
          </a:xfrm>
          <a:solidFill>
            <a:schemeClr val="bg2"/>
          </a:solidFill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Жилищно-коммунальное</a:t>
            </a: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хозяйство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0" y="1214422"/>
          <a:ext cx="9396000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advClick="0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10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Расходы по отрасли «Благоустройство»</a:t>
            </a:r>
            <a:b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Всего – 1202,1 тыс.руб.</a:t>
            </a:r>
            <a:endParaRPr lang="ru-RU" sz="3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0" y="1785926"/>
          <a:ext cx="9144000" cy="5072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64332D-2E65-4A7B-ADE3-7EA5FD7AE673}" type="slidenum">
              <a:rPr lang="ru-RU"/>
              <a:pPr>
                <a:defRPr/>
              </a:pPr>
              <a:t>16</a:t>
            </a:fld>
            <a:endParaRPr lang="ru-RU"/>
          </a:p>
        </p:txBody>
      </p:sp>
      <p:pic>
        <p:nvPicPr>
          <p:cNvPr id="4" name="Рисунок 3" descr="s12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advClick="0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401080" cy="114300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04171A"/>
                </a:solidFill>
                <a:latin typeface="Times New Roman" pitchFamily="18" charset="0"/>
                <a:cs typeface="Times New Roman" pitchFamily="18" charset="0"/>
              </a:rPr>
              <a:t>Основные задачи бюджетной политики Кокшайского сельского поселения</a:t>
            </a:r>
            <a:endParaRPr lang="ru-RU" sz="3600" dirty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229600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ransition spd="med" advClick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0DC0653-6F0F-42E8-9EC5-DC24385A9A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>
                                            <p:graphicEl>
                                              <a:dgm id="{D0DC0653-6F0F-42E8-9EC5-DC24385A9A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>
                                            <p:graphicEl>
                                              <a:dgm id="{D0DC0653-6F0F-42E8-9EC5-DC24385A9A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FEEC509-4568-483B-956A-2B89F9BE25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">
                                            <p:graphicEl>
                                              <a:dgm id="{5FEEC509-4568-483B-956A-2B89F9BE25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5">
                                            <p:graphicEl>
                                              <a:dgm id="{5FEEC509-4568-483B-956A-2B89F9BE25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2A8CB4D-BADF-4ABB-9783-1E8DB6FA02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5">
                                            <p:graphicEl>
                                              <a:dgm id="{F2A8CB4D-BADF-4ABB-9783-1E8DB6FA02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5">
                                            <p:graphicEl>
                                              <a:dgm id="{F2A8CB4D-BADF-4ABB-9783-1E8DB6FA02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A7ACC9F-C8B5-4918-A500-E619943F60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5">
                                            <p:graphicEl>
                                              <a:dgm id="{FA7ACC9F-C8B5-4918-A500-E619943F60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5">
                                            <p:graphicEl>
                                              <a:dgm id="{FA7ACC9F-C8B5-4918-A500-E619943F60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AEEF0FE-FE0E-4CDF-923B-27B971B22D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5">
                                            <p:graphicEl>
                                              <a:dgm id="{7AEEF0FE-FE0E-4CDF-923B-27B971B22D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5">
                                            <p:graphicEl>
                                              <a:dgm id="{7AEEF0FE-FE0E-4CDF-923B-27B971B22D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5BA7FEC-4E6C-4538-A7FA-D02A39545E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5">
                                            <p:graphicEl>
                                              <a:dgm id="{15BA7FEC-4E6C-4538-A7FA-D02A39545E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5">
                                            <p:graphicEl>
                                              <a:dgm id="{15BA7FEC-4E6C-4538-A7FA-D02A39545E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5C47419-30C9-4BC6-9B6D-0543E5A13A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5">
                                            <p:graphicEl>
                                              <a:dgm id="{A5C47419-30C9-4BC6-9B6D-0543E5A13A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5">
                                            <p:graphicEl>
                                              <a:dgm id="{A5C47419-30C9-4BC6-9B6D-0543E5A13A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7475448-AC75-472E-978D-90A1534B02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0" fill="hold"/>
                                        <p:tgtEl>
                                          <p:spTgt spid="5">
                                            <p:graphicEl>
                                              <a:dgm id="{A7475448-AC75-472E-978D-90A1534B02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0" fill="hold"/>
                                        <p:tgtEl>
                                          <p:spTgt spid="5">
                                            <p:graphicEl>
                                              <a:dgm id="{A7475448-AC75-472E-978D-90A1534B02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52640DC-EDE5-459D-BB04-BAEB28227B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3000" fill="hold"/>
                                        <p:tgtEl>
                                          <p:spTgt spid="5">
                                            <p:graphicEl>
                                              <a:dgm id="{952640DC-EDE5-459D-BB04-BAEB28227B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3000" fill="hold"/>
                                        <p:tgtEl>
                                          <p:spTgt spid="5">
                                            <p:graphicEl>
                                              <a:dgm id="{952640DC-EDE5-459D-BB04-BAEB28227B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3CD5546-AC72-4538-8131-DD1782093A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3000" fill="hold"/>
                                        <p:tgtEl>
                                          <p:spTgt spid="5">
                                            <p:graphicEl>
                                              <a:dgm id="{23CD5546-AC72-4538-8131-DD1782093A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3000" fill="hold"/>
                                        <p:tgtEl>
                                          <p:spTgt spid="5">
                                            <p:graphicEl>
                                              <a:dgm id="{23CD5546-AC72-4538-8131-DD1782093A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1"/>
          <a:ext cx="9144000" cy="6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ransition advClick="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27A45E5-BB97-484B-AA0B-C69506AEA0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graphicEl>
                                              <a:dgm id="{427A45E5-BB97-484B-AA0B-C69506AEA0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graphicEl>
                                              <a:dgm id="{427A45E5-BB97-484B-AA0B-C69506AEA0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AE8FF2C-5BF5-46B0-96F3-276A6D4C38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>
                                            <p:graphicEl>
                                              <a:dgm id="{2AE8FF2C-5BF5-46B0-96F3-276A6D4C38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>
                                            <p:graphicEl>
                                              <a:dgm id="{2AE8FF2C-5BF5-46B0-96F3-276A6D4C38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B9FFCAD-22CB-4A66-AE22-171F4C51CB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">
                                            <p:graphicEl>
                                              <a:dgm id="{9B9FFCAD-22CB-4A66-AE22-171F4C51CB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">
                                            <p:graphicEl>
                                              <a:dgm id="{9B9FFCAD-22CB-4A66-AE22-171F4C51CB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A09D5CE-DEE8-4F5B-84AF-B3DB2DCBD0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">
                                            <p:graphicEl>
                                              <a:dgm id="{2A09D5CE-DEE8-4F5B-84AF-B3DB2DCBD0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">
                                            <p:graphicEl>
                                              <a:dgm id="{2A09D5CE-DEE8-4F5B-84AF-B3DB2DCBD0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CA2F8CC-F28C-455E-81EE-912640353E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5">
                                            <p:graphicEl>
                                              <a:dgm id="{ACA2F8CC-F28C-455E-81EE-912640353E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5">
                                            <p:graphicEl>
                                              <a:dgm id="{ACA2F8CC-F28C-455E-81EE-912640353E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A4B3CFF-6A24-4B33-9C36-454E02FB20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DA4B3CFF-6A24-4B33-9C36-454E02FB209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E7DAFEC-0456-4BA6-BCEF-B4EC66A761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dgm id="{DE7DAFEC-0456-4BA6-BCEF-B4EC66A761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9F4952B-48E7-48D0-ADCD-D7EBC3328C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dgm id="{69F4952B-48E7-48D0-ADCD-D7EBC3328C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936CDC8-B95E-4198-A0AA-1CEC8EE27C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dgm id="{E936CDC8-B95E-4198-A0AA-1CEC8EE27C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7C23D08-9832-4AA5-9503-F8FC25B042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dgm id="{97C23D08-9832-4AA5-9503-F8FC25B0428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75CA708-3217-4E27-9F69-038848DB01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dgm id="{275CA708-3217-4E27-9F69-038848DB01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926DFB4-DD35-4702-8587-C9AF1EA962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">
                                            <p:graphicEl>
                                              <a:dgm id="{3926DFB4-DD35-4702-8587-C9AF1EA962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889667F-F8FD-4DF8-805F-6D351D7074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">
                                            <p:graphicEl>
                                              <a:dgm id="{D889667F-F8FD-4DF8-805F-6D351D70746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BF79BC3-1D72-44EE-B4D2-F4C0C7B180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">
                                            <p:graphicEl>
                                              <a:dgm id="{5BF79BC3-1D72-44EE-B4D2-F4C0C7B180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duotone>
              <a:schemeClr val="bg2">
                <a:shade val="90000"/>
                <a:satMod val="150000"/>
              </a:schemeClr>
              <a:schemeClr val="bg2">
                <a:tint val="88000"/>
                <a:satMod val="150000"/>
              </a:schemeClr>
            </a:duotone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179388" y="115888"/>
            <a:ext cx="8856662" cy="1670038"/>
          </a:xfrm>
          <a:noFill/>
        </p:spPr>
        <p:txBody>
          <a:bodyPr>
            <a:normAutofit/>
          </a:bodyPr>
          <a:lstStyle/>
          <a:p>
            <a:pPr algn="ctr"/>
            <a:r>
              <a:rPr lang="ru-RU" sz="3300" b="1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  <a:t>Показатели </a:t>
            </a:r>
            <a:r>
              <a:rPr lang="ru-RU" sz="3600" b="1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  <a:t>бюджета</a:t>
            </a:r>
            <a:r>
              <a:rPr lang="ru-RU" sz="3000" b="1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  <a:t/>
            </a:r>
            <a:br>
              <a:rPr lang="ru-RU" sz="3000" b="1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</a:br>
            <a:r>
              <a:rPr lang="ru-RU" sz="33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Кокшайского сельского поселения </a:t>
            </a:r>
            <a:r>
              <a:rPr lang="ru-RU" sz="3300" b="1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  <a:t>на 2021 год</a:t>
            </a:r>
            <a:br>
              <a:rPr lang="ru-RU" sz="3300" b="1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</a:br>
            <a:r>
              <a:rPr lang="ru-RU" sz="3300" b="1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  <a:t>и на плановый период 2022 и 2023 годов</a:t>
            </a:r>
            <a:endParaRPr lang="en-US" sz="3300" b="1" dirty="0" smtClean="0">
              <a:solidFill>
                <a:srgbClr val="7030A0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4FED50-7DCE-4742-8567-F2D07FE14AB1}" type="slidenum">
              <a:rPr lang="ru-RU"/>
              <a:pPr>
                <a:defRPr/>
              </a:pPr>
              <a:t>5</a:t>
            </a:fld>
            <a:endParaRPr lang="ru-RU" dirty="0"/>
          </a:p>
        </p:txBody>
      </p:sp>
      <p:graphicFrame>
        <p:nvGraphicFramePr>
          <p:cNvPr id="1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243192157"/>
              </p:ext>
            </p:extLst>
          </p:nvPr>
        </p:nvGraphicFramePr>
        <p:xfrm>
          <a:off x="214282" y="1785926"/>
          <a:ext cx="8572560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35" name="Text Box 13"/>
          <p:cNvSpPr txBox="1">
            <a:spLocks noChangeArrowheads="1"/>
          </p:cNvSpPr>
          <p:nvPr/>
        </p:nvSpPr>
        <p:spPr bwMode="auto">
          <a:xfrm>
            <a:off x="1000100" y="2071678"/>
            <a:ext cx="121444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>
                <a:solidFill>
                  <a:srgbClr val="000000"/>
                </a:solidFill>
              </a:rPr>
              <a:t>тыс.руб.</a:t>
            </a:r>
            <a:endParaRPr lang="ru-RU" sz="1600" b="1" i="1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1643042" y="2071678"/>
            <a:ext cx="92869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 bwMode="auto">
          <a:xfrm>
            <a:off x="2143108" y="2643182"/>
            <a:ext cx="18473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algn="ctr"/>
            <a:endParaRPr lang="ru-RU" sz="20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000760" y="5857892"/>
            <a:ext cx="1643103" cy="5714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2023</a:t>
            </a:r>
            <a:endParaRPr lang="ru-RU" sz="36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071934" y="5857892"/>
            <a:ext cx="1643103" cy="5714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2022</a:t>
            </a:r>
            <a:endParaRPr lang="ru-RU" sz="36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21444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rPr>
              <a:t>Структура доходной части бюджета</a:t>
            </a:r>
            <a:br>
              <a:rPr lang="ru-RU" sz="3200" b="1" dirty="0" smtClean="0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rPr>
              <a:t>Кокшайского сельского поселения</a:t>
            </a:r>
            <a:endParaRPr lang="ru-RU" sz="3600" dirty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141234686"/>
              </p:ext>
            </p:extLst>
          </p:nvPr>
        </p:nvGraphicFramePr>
        <p:xfrm>
          <a:off x="142844" y="2143116"/>
          <a:ext cx="8858312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series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288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Структура налоговых и неналоговых доходов бюджета</a:t>
            </a:r>
            <a:br>
              <a:rPr lang="ru-RU" sz="3100" b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</a:br>
            <a:r>
              <a:rPr lang="ru-RU" sz="3100" b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 Кокшайского сельского поселения на 2021 год</a:t>
            </a:r>
            <a:r>
              <a:rPr lang="ru-RU" sz="3200" b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</a:b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</a:rPr>
              <a:t>Всего – 4084,7 тыс.руб.</a:t>
            </a:r>
            <a:br>
              <a:rPr lang="ru-RU" sz="3200" dirty="0" smtClean="0">
                <a:solidFill>
                  <a:srgbClr val="000000"/>
                </a:solidFill>
                <a:latin typeface="Times New Roman" pitchFamily="18" charset="0"/>
              </a:rPr>
            </a:br>
            <a:endParaRPr lang="ru-RU" sz="3200" b="1" dirty="0">
              <a:solidFill>
                <a:srgbClr val="000000"/>
              </a:solidFill>
              <a:effectLst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608954688"/>
              </p:ext>
            </p:extLst>
          </p:nvPr>
        </p:nvGraphicFramePr>
        <p:xfrm>
          <a:off x="0" y="1928802"/>
          <a:ext cx="9144000" cy="49291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235745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4171A"/>
                </a:solidFill>
                <a:latin typeface="Times New Roman" pitchFamily="18" charset="0"/>
                <a:cs typeface="Times New Roman" pitchFamily="18" charset="0"/>
              </a:rPr>
              <a:t>Структура безвозмездных поступлений</a:t>
            </a:r>
            <a:br>
              <a:rPr lang="ru-RU" sz="3600" b="1" dirty="0" smtClean="0">
                <a:solidFill>
                  <a:srgbClr val="0417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4171A"/>
                </a:solidFill>
                <a:latin typeface="Times New Roman" pitchFamily="18" charset="0"/>
                <a:cs typeface="Times New Roman" pitchFamily="18" charset="0"/>
              </a:rPr>
              <a:t>Кокшайского сельского поселения</a:t>
            </a:r>
            <a:br>
              <a:rPr lang="ru-RU" sz="3600" b="1" dirty="0" smtClean="0">
                <a:solidFill>
                  <a:srgbClr val="0417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4171A"/>
                </a:solidFill>
                <a:latin typeface="Times New Roman" pitchFamily="18" charset="0"/>
                <a:cs typeface="Times New Roman" pitchFamily="18" charset="0"/>
              </a:rPr>
              <a:t>на 2021 год</a:t>
            </a:r>
            <a:r>
              <a:rPr lang="ru-RU" sz="3600" dirty="0" smtClean="0">
                <a:solidFill>
                  <a:srgbClr val="04171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417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4171A"/>
                </a:solidFill>
                <a:latin typeface="Times New Roman" pitchFamily="18" charset="0"/>
                <a:cs typeface="Times New Roman" pitchFamily="18" charset="0"/>
              </a:rPr>
              <a:t>Всего – 2908,9 тыс.руб.</a:t>
            </a:r>
            <a:endParaRPr lang="ru-RU" sz="3600" dirty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930670870"/>
              </p:ext>
            </p:extLst>
          </p:nvPr>
        </p:nvGraphicFramePr>
        <p:xfrm>
          <a:off x="500034" y="3000372"/>
          <a:ext cx="8229600" cy="36814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45315_1448545794.jpg"/>
          <p:cNvPicPr>
            <a:picLocks noChangeAspect="1"/>
          </p:cNvPicPr>
          <p:nvPr/>
        </p:nvPicPr>
        <p:blipFill>
          <a:blip r:embed="rId2" cstate="email">
            <a:lum bright="39000" contrast="-70000"/>
          </a:blip>
          <a:stretch>
            <a:fillRect/>
          </a:stretch>
        </p:blipFill>
        <p:spPr>
          <a:xfrm>
            <a:off x="0" y="0"/>
            <a:ext cx="9192038" cy="6858000"/>
          </a:xfrm>
          <a:prstGeom prst="rect">
            <a:avLst/>
          </a:prstGeom>
          <a:blipFill>
            <a:blip r:embed="rId3">
              <a:lum bright="39000" contrast="-70000"/>
            </a:blip>
            <a:tile tx="0" ty="0" sx="100000" sy="100000" flip="none" algn="tl"/>
          </a:blipFill>
        </p:spPr>
      </p:pic>
      <p:sp>
        <p:nvSpPr>
          <p:cNvPr id="78" name="Номер слайда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0EC04784-5EFD-4DF1-8324-D10511314077}" type="slidenum">
              <a:rPr lang="ru-RU" sz="1000">
                <a:effectLst>
                  <a:outerShdw blurRad="38100" dist="38100" dir="2700000" algn="tl">
                    <a:srgbClr val="000000"/>
                  </a:outerShdw>
                </a:effectLst>
              </a:rPr>
              <a:pPr algn="r">
                <a:defRPr/>
              </a:pPr>
              <a:t>9</a:t>
            </a:fld>
            <a:endParaRPr lang="ru-RU" sz="1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56490" name="Group 17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04774278"/>
              </p:ext>
            </p:extLst>
          </p:nvPr>
        </p:nvGraphicFramePr>
        <p:xfrm>
          <a:off x="0" y="1857364"/>
          <a:ext cx="9143998" cy="376388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071536"/>
                <a:gridCol w="3643340"/>
                <a:gridCol w="1714512"/>
                <a:gridCol w="1285884"/>
                <a:gridCol w="1428726"/>
              </a:tblGrid>
              <a:tr h="7518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2020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тыс.руб.</a:t>
                      </a:r>
                    </a:p>
                  </a:txBody>
                  <a:tcPr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на 2021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тыс.руб.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Рост,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тыс.руб.</a:t>
                      </a:r>
                    </a:p>
                  </a:txBody>
                  <a:tcPr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62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0100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2659,5</a:t>
                      </a:r>
                    </a:p>
                  </a:txBody>
                  <a:tcPr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2439,1</a:t>
                      </a:r>
                    </a:p>
                  </a:txBody>
                  <a:tcPr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-220,4</a:t>
                      </a:r>
                    </a:p>
                  </a:txBody>
                  <a:tcPr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0200</a:t>
                      </a:r>
                    </a:p>
                  </a:txBody>
                  <a:tcPr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</a:p>
                  </a:txBody>
                  <a:tcPr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97,8</a:t>
                      </a:r>
                    </a:p>
                  </a:txBody>
                  <a:tcPr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110,8</a:t>
                      </a:r>
                    </a:p>
                  </a:txBody>
                  <a:tcPr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+13,0</a:t>
                      </a:r>
                    </a:p>
                  </a:txBody>
                  <a:tcPr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332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0400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2097,2</a:t>
                      </a:r>
                    </a:p>
                  </a:txBody>
                  <a:tcPr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3071,5</a:t>
                      </a:r>
                    </a:p>
                  </a:txBody>
                  <a:tcPr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+974,3</a:t>
                      </a:r>
                    </a:p>
                  </a:txBody>
                  <a:tcPr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580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0500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ЖКХ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1383,1</a:t>
                      </a:r>
                    </a:p>
                  </a:txBody>
                  <a:tcPr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1302,1</a:t>
                      </a:r>
                    </a:p>
                  </a:txBody>
                  <a:tcPr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-81,0</a:t>
                      </a:r>
                    </a:p>
                  </a:txBody>
                  <a:tcPr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332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62,8</a:t>
                      </a:r>
                    </a:p>
                  </a:txBody>
                  <a:tcPr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70,2</a:t>
                      </a:r>
                    </a:p>
                  </a:txBody>
                  <a:tcPr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+7,4</a:t>
                      </a:r>
                    </a:p>
                  </a:txBody>
                  <a:tcPr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708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расходов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6300,4</a:t>
                      </a:r>
                    </a:p>
                  </a:txBody>
                  <a:tcPr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6993,6</a:t>
                      </a:r>
                    </a:p>
                  </a:txBody>
                  <a:tcPr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+693,2</a:t>
                      </a:r>
                    </a:p>
                  </a:txBody>
                  <a:tcPr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500034" y="714356"/>
            <a:ext cx="8286808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в разрезе отраслей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AutoShape 2" descr="https://globalsib.com/wp-content/uploads/2016/11/45315_144854579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https://globalsib.com/wp-content/uploads/2016/11/45315_144854579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0771638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4">
      <a:dk1>
        <a:srgbClr val="76D9E8"/>
      </a:dk1>
      <a:lt1>
        <a:srgbClr val="C7E2FA"/>
      </a:lt1>
      <a:dk2>
        <a:srgbClr val="2BC4DB"/>
      </a:dk2>
      <a:lt2>
        <a:srgbClr val="E3F7FA"/>
      </a:lt2>
      <a:accent1>
        <a:srgbClr val="0F6FC6"/>
      </a:accent1>
      <a:accent2>
        <a:srgbClr val="009DD9"/>
      </a:accent2>
      <a:accent3>
        <a:srgbClr val="0BD0D9"/>
      </a:accent3>
      <a:accent4>
        <a:srgbClr val="94F6D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19275</TotalTime>
  <Words>446</Words>
  <Application>Microsoft Office PowerPoint</Application>
  <PresentationFormat>Экран (4:3)</PresentationFormat>
  <Paragraphs>150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 БЮДЖЕТ  Кокшайского сельского поселения Звениговского муниципального района Республики Марий Эл на 2021 год и на плановый период 2022 и 2023 годов</vt:lpstr>
      <vt:lpstr>Основные задачи бюджетной политики Кокшайского сельского поселения</vt:lpstr>
      <vt:lpstr>Слайд 3</vt:lpstr>
      <vt:lpstr>Слайд 4</vt:lpstr>
      <vt:lpstr>Показатели бюджета Кокшайского сельского поселения на 2021 год и на плановый период 2022 и 2023 годов</vt:lpstr>
      <vt:lpstr>Структура доходной части бюджета Кокшайского сельского поселения</vt:lpstr>
      <vt:lpstr>Структура налоговых и неналоговых доходов бюджета  Кокшайского сельского поселения на 2021 год Всего – 4084,7 тыс.руб. </vt:lpstr>
      <vt:lpstr>Структура безвозмездных поступлений Кокшайского сельского поселения на 2021 год Всего – 2908,9 тыс.руб.</vt:lpstr>
      <vt:lpstr>Слайд 9</vt:lpstr>
      <vt:lpstr>Структура бюджета на 2021 год по Кокшайскому сельскому поселению (в разрезе отраслей)</vt:lpstr>
      <vt:lpstr>Слайд 11</vt:lpstr>
      <vt:lpstr>Дорожное хозяйство</vt:lpstr>
      <vt:lpstr> Другие вопросы в области национальной экономики</vt:lpstr>
      <vt:lpstr>Жилищно-коммунальное хозяйство</vt:lpstr>
      <vt:lpstr>Расходы по отрасли «Благоустройство» Всего – 1202,1 тыс.руб.</vt:lpstr>
      <vt:lpstr>Слайд 16</vt:lpstr>
    </vt:vector>
  </TitlesOfParts>
  <Company>nica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Будьжет  </dc:title>
  <dc:creator>Andrei</dc:creator>
  <cp:lastModifiedBy>Пользователь 8</cp:lastModifiedBy>
  <cp:revision>1618</cp:revision>
  <dcterms:created xsi:type="dcterms:W3CDTF">2006-11-28T05:15:39Z</dcterms:created>
  <dcterms:modified xsi:type="dcterms:W3CDTF">2020-12-11T12:05:32Z</dcterms:modified>
</cp:coreProperties>
</file>